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35"/>
  </p:notesMasterIdLst>
  <p:handoutMasterIdLst>
    <p:handoutMasterId r:id="rId36"/>
  </p:handoutMasterIdLst>
  <p:sldIdLst>
    <p:sldId id="331" r:id="rId5"/>
    <p:sldId id="430" r:id="rId6"/>
    <p:sldId id="431" r:id="rId7"/>
    <p:sldId id="432" r:id="rId8"/>
    <p:sldId id="433" r:id="rId9"/>
    <p:sldId id="434" r:id="rId10"/>
    <p:sldId id="435" r:id="rId11"/>
    <p:sldId id="436" r:id="rId12"/>
    <p:sldId id="437" r:id="rId13"/>
    <p:sldId id="438" r:id="rId14"/>
    <p:sldId id="439" r:id="rId15"/>
    <p:sldId id="440" r:id="rId16"/>
    <p:sldId id="359" r:id="rId17"/>
    <p:sldId id="441"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77" autoAdjust="0"/>
    <p:restoredTop sz="83230" autoAdjust="0"/>
  </p:normalViewPr>
  <p:slideViewPr>
    <p:cSldViewPr snapToGrid="0">
      <p:cViewPr varScale="1">
        <p:scale>
          <a:sx n="87" d="100"/>
          <a:sy n="87" d="100"/>
        </p:scale>
        <p:origin x="952"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6/5/2025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6/5/2025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959760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4275991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12</a:t>
            </a:fld>
            <a:endParaRPr lang="en-US"/>
          </a:p>
        </p:txBody>
      </p:sp>
    </p:spTree>
    <p:extLst>
      <p:ext uri="{BB962C8B-B14F-4D97-AF65-F5344CB8AC3E}">
        <p14:creationId xmlns:p14="http://schemas.microsoft.com/office/powerpoint/2010/main" val="1056691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13</a:t>
            </a:fld>
            <a:endParaRPr lang="en-US"/>
          </a:p>
        </p:txBody>
      </p:sp>
    </p:spTree>
    <p:extLst>
      <p:ext uri="{BB962C8B-B14F-4D97-AF65-F5344CB8AC3E}">
        <p14:creationId xmlns:p14="http://schemas.microsoft.com/office/powerpoint/2010/main" val="162656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14</a:t>
            </a:fld>
            <a:endParaRPr lang="en-US"/>
          </a:p>
        </p:txBody>
      </p:sp>
    </p:spTree>
    <p:extLst>
      <p:ext uri="{BB962C8B-B14F-4D97-AF65-F5344CB8AC3E}">
        <p14:creationId xmlns:p14="http://schemas.microsoft.com/office/powerpoint/2010/main" val="113929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088581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A76B-F95C-4DB3-04AB-E53DDA1C0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815A6-BEE2-47E9-0588-558D4AEDE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263E1-B523-5F58-D5D5-13B9C69324B8}"/>
              </a:ext>
            </a:extLst>
          </p:cNvPr>
          <p:cNvSpPr>
            <a:spLocks noGrp="1"/>
          </p:cNvSpPr>
          <p:nvPr>
            <p:ph type="body" idx="1"/>
          </p:nvPr>
        </p:nvSpPr>
        <p:spPr/>
        <p:txBody>
          <a:bodyPr/>
          <a:lstStyle/>
          <a:p>
            <a:pPr marL="342900" indent="-342900"/>
            <a:endParaRPr lang="en-US" sz="1200" dirty="0"/>
          </a:p>
        </p:txBody>
      </p:sp>
      <p:sp>
        <p:nvSpPr>
          <p:cNvPr id="4" name="Slide Number Placeholder 3">
            <a:extLst>
              <a:ext uri="{FF2B5EF4-FFF2-40B4-BE49-F238E27FC236}">
                <a16:creationId xmlns:a16="http://schemas.microsoft.com/office/drawing/2014/main" id="{F7C43394-DA0F-0389-443A-CE93B463C3D3}"/>
              </a:ext>
            </a:extLst>
          </p:cNvPr>
          <p:cNvSpPr>
            <a:spLocks noGrp="1"/>
          </p:cNvSpPr>
          <p:nvPr>
            <p:ph type="sldNum" sz="quarter" idx="5"/>
          </p:nvPr>
        </p:nvSpPr>
        <p:spPr/>
        <p:txBody>
          <a:bodyPr/>
          <a:lstStyle/>
          <a:p>
            <a:fld id="{BC3DF689-6570-8A44-8E18-95436CF069C5}" type="slidenum">
              <a:rPr lang="en-US" smtClean="0"/>
              <a:t>16</a:t>
            </a:fld>
            <a:endParaRPr lang="en-US"/>
          </a:p>
        </p:txBody>
      </p:sp>
    </p:spTree>
    <p:extLst>
      <p:ext uri="{BB962C8B-B14F-4D97-AF65-F5344CB8AC3E}">
        <p14:creationId xmlns:p14="http://schemas.microsoft.com/office/powerpoint/2010/main" val="1778012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1CF2-18ED-E5D0-EDCA-2F5F7D604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1B7D5-07FA-D99C-C548-D4823E997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9CB4F-2F21-697F-77C0-6E4AADEC15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44224FA-D184-BE5C-F34A-559967FD73BA}"/>
              </a:ext>
            </a:extLst>
          </p:cNvPr>
          <p:cNvSpPr>
            <a:spLocks noGrp="1"/>
          </p:cNvSpPr>
          <p:nvPr>
            <p:ph type="sldNum" sz="quarter" idx="5"/>
          </p:nvPr>
        </p:nvSpPr>
        <p:spPr/>
        <p:txBody>
          <a:bodyPr/>
          <a:lstStyle/>
          <a:p>
            <a:fld id="{BC3DF689-6570-8A44-8E18-95436CF069C5}" type="slidenum">
              <a:rPr lang="en-US" smtClean="0"/>
              <a:t>17</a:t>
            </a:fld>
            <a:endParaRPr lang="en-US"/>
          </a:p>
        </p:txBody>
      </p:sp>
    </p:spTree>
    <p:extLst>
      <p:ext uri="{BB962C8B-B14F-4D97-AF65-F5344CB8AC3E}">
        <p14:creationId xmlns:p14="http://schemas.microsoft.com/office/powerpoint/2010/main" val="4127841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2024322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904397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20</a:t>
            </a:fld>
            <a:endParaRPr lang="en-US"/>
          </a:p>
        </p:txBody>
      </p:sp>
    </p:spTree>
    <p:extLst>
      <p:ext uri="{BB962C8B-B14F-4D97-AF65-F5344CB8AC3E}">
        <p14:creationId xmlns:p14="http://schemas.microsoft.com/office/powerpoint/2010/main" val="426853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3</a:t>
            </a:fld>
            <a:endParaRPr lang="en-US"/>
          </a:p>
        </p:txBody>
      </p:sp>
    </p:spTree>
    <p:extLst>
      <p:ext uri="{BB962C8B-B14F-4D97-AF65-F5344CB8AC3E}">
        <p14:creationId xmlns:p14="http://schemas.microsoft.com/office/powerpoint/2010/main" val="3164989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21</a:t>
            </a:fld>
            <a:endParaRPr lang="en-US"/>
          </a:p>
        </p:txBody>
      </p:sp>
    </p:spTree>
    <p:extLst>
      <p:ext uri="{BB962C8B-B14F-4D97-AF65-F5344CB8AC3E}">
        <p14:creationId xmlns:p14="http://schemas.microsoft.com/office/powerpoint/2010/main" val="1348296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B086A-96A6-CEE3-83F6-D8DE28498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B6C9B-F4FE-8686-8916-6EC44C42C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4A4A9-E974-A751-D19F-521C3AA084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CE5370-7831-6CFC-F9DC-8DA79DD5BE48}"/>
              </a:ext>
            </a:extLst>
          </p:cNvPr>
          <p:cNvSpPr>
            <a:spLocks noGrp="1"/>
          </p:cNvSpPr>
          <p:nvPr>
            <p:ph type="sldNum" sz="quarter" idx="5"/>
          </p:nvPr>
        </p:nvSpPr>
        <p:spPr/>
        <p:txBody>
          <a:bodyPr/>
          <a:lstStyle/>
          <a:p>
            <a:fld id="{BC3DF689-6570-8A44-8E18-95436CF069C5}" type="slidenum">
              <a:rPr lang="en-US" smtClean="0"/>
              <a:t>22</a:t>
            </a:fld>
            <a:endParaRPr lang="en-US"/>
          </a:p>
        </p:txBody>
      </p:sp>
    </p:spTree>
    <p:extLst>
      <p:ext uri="{BB962C8B-B14F-4D97-AF65-F5344CB8AC3E}">
        <p14:creationId xmlns:p14="http://schemas.microsoft.com/office/powerpoint/2010/main" val="1664708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5064-4366-A94D-6CFB-3F61975CA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0E801-4A3C-F6DD-A2D1-58708E2D6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5C8AB-4164-1C27-F740-0339177710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E460D8-A390-3C1E-D158-01DEF7258A00}"/>
              </a:ext>
            </a:extLst>
          </p:cNvPr>
          <p:cNvSpPr>
            <a:spLocks noGrp="1"/>
          </p:cNvSpPr>
          <p:nvPr>
            <p:ph type="sldNum" sz="quarter" idx="5"/>
          </p:nvPr>
        </p:nvSpPr>
        <p:spPr/>
        <p:txBody>
          <a:bodyPr/>
          <a:lstStyle/>
          <a:p>
            <a:fld id="{BC3DF689-6570-8A44-8E18-95436CF069C5}" type="slidenum">
              <a:rPr lang="en-US" smtClean="0"/>
              <a:t>23</a:t>
            </a:fld>
            <a:endParaRPr lang="en-US"/>
          </a:p>
        </p:txBody>
      </p:sp>
    </p:spTree>
    <p:extLst>
      <p:ext uri="{BB962C8B-B14F-4D97-AF65-F5344CB8AC3E}">
        <p14:creationId xmlns:p14="http://schemas.microsoft.com/office/powerpoint/2010/main" val="2484619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056F-6AD1-E11F-A518-A222A6B67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A190E-F89E-3379-6BC7-4CA4457E6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7E3D5-72E0-78C9-E32A-A5E841A95D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8DE646-86A9-83DA-C54B-B23D70B91E0B}"/>
              </a:ext>
            </a:extLst>
          </p:cNvPr>
          <p:cNvSpPr>
            <a:spLocks noGrp="1"/>
          </p:cNvSpPr>
          <p:nvPr>
            <p:ph type="sldNum" sz="quarter" idx="5"/>
          </p:nvPr>
        </p:nvSpPr>
        <p:spPr/>
        <p:txBody>
          <a:bodyPr/>
          <a:lstStyle/>
          <a:p>
            <a:fld id="{BC3DF689-6570-8A44-8E18-95436CF069C5}" type="slidenum">
              <a:rPr lang="en-US" smtClean="0"/>
              <a:t>24</a:t>
            </a:fld>
            <a:endParaRPr lang="en-US"/>
          </a:p>
        </p:txBody>
      </p:sp>
    </p:spTree>
    <p:extLst>
      <p:ext uri="{BB962C8B-B14F-4D97-AF65-F5344CB8AC3E}">
        <p14:creationId xmlns:p14="http://schemas.microsoft.com/office/powerpoint/2010/main" val="2258394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2396975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26</a:t>
            </a:fld>
            <a:endParaRPr lang="en-US" dirty="0"/>
          </a:p>
        </p:txBody>
      </p:sp>
    </p:spTree>
    <p:extLst>
      <p:ext uri="{BB962C8B-B14F-4D97-AF65-F5344CB8AC3E}">
        <p14:creationId xmlns:p14="http://schemas.microsoft.com/office/powerpoint/2010/main" val="306183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418700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776AA-0D6D-A538-8A12-3806570B6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5FF31-8F5C-39A6-98FC-4CFD596E8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DCDCE-3BC5-D8AB-4880-8EE526A2CD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A01812-F4F3-E5E7-2C52-4A27FFF081B8}"/>
              </a:ext>
            </a:extLst>
          </p:cNvPr>
          <p:cNvSpPr>
            <a:spLocks noGrp="1"/>
          </p:cNvSpPr>
          <p:nvPr>
            <p:ph type="sldNum" sz="quarter" idx="5"/>
          </p:nvPr>
        </p:nvSpPr>
        <p:spPr/>
        <p:txBody>
          <a:bodyPr/>
          <a:lstStyle/>
          <a:p>
            <a:fld id="{BC3DF689-6570-8A44-8E18-95436CF069C5}" type="slidenum">
              <a:rPr lang="en-US" smtClean="0"/>
              <a:t>28</a:t>
            </a:fld>
            <a:endParaRPr lang="en-US"/>
          </a:p>
        </p:txBody>
      </p:sp>
    </p:spTree>
    <p:extLst>
      <p:ext uri="{BB962C8B-B14F-4D97-AF65-F5344CB8AC3E}">
        <p14:creationId xmlns:p14="http://schemas.microsoft.com/office/powerpoint/2010/main" val="1536858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29</a:t>
            </a:fld>
            <a:endParaRPr lang="en-US"/>
          </a:p>
        </p:txBody>
      </p:sp>
    </p:spTree>
    <p:extLst>
      <p:ext uri="{BB962C8B-B14F-4D97-AF65-F5344CB8AC3E}">
        <p14:creationId xmlns:p14="http://schemas.microsoft.com/office/powerpoint/2010/main" val="3823526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250650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A4F96-87F6-2532-55F4-9BEB18F44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FB3C0-2F36-3D94-EE8F-AD0A65C19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7B61C-9DE6-C383-0CC6-8671AD1821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DAA433-D9FC-8134-13AA-3CFB67E59C25}"/>
              </a:ext>
            </a:extLst>
          </p:cNvPr>
          <p:cNvSpPr>
            <a:spLocks noGrp="1"/>
          </p:cNvSpPr>
          <p:nvPr>
            <p:ph type="sldNum" sz="quarter" idx="5"/>
          </p:nvPr>
        </p:nvSpPr>
        <p:spPr/>
        <p:txBody>
          <a:bodyPr/>
          <a:lstStyle/>
          <a:p>
            <a:fld id="{BC3DF689-6570-8A44-8E18-95436CF069C5}" type="slidenum">
              <a:rPr lang="en-US" smtClean="0"/>
              <a:t>4</a:t>
            </a:fld>
            <a:endParaRPr lang="en-US"/>
          </a:p>
        </p:txBody>
      </p:sp>
    </p:spTree>
    <p:extLst>
      <p:ext uri="{BB962C8B-B14F-4D97-AF65-F5344CB8AC3E}">
        <p14:creationId xmlns:p14="http://schemas.microsoft.com/office/powerpoint/2010/main" val="406321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48F7-C688-EEF5-6539-75B79558F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80424-11F2-B850-3619-D666D3852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8FE2C-2D09-4AB4-E6A0-0193204B10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726460-E879-8987-9723-DDE39B9E256B}"/>
              </a:ext>
            </a:extLst>
          </p:cNvPr>
          <p:cNvSpPr>
            <a:spLocks noGrp="1"/>
          </p:cNvSpPr>
          <p:nvPr>
            <p:ph type="sldNum" sz="quarter" idx="5"/>
          </p:nvPr>
        </p:nvSpPr>
        <p:spPr/>
        <p:txBody>
          <a:bodyPr/>
          <a:lstStyle/>
          <a:p>
            <a:fld id="{BC3DF689-6570-8A44-8E18-95436CF069C5}" type="slidenum">
              <a:rPr lang="en-US" smtClean="0"/>
              <a:t>5</a:t>
            </a:fld>
            <a:endParaRPr lang="en-US"/>
          </a:p>
        </p:txBody>
      </p:sp>
    </p:spTree>
    <p:extLst>
      <p:ext uri="{BB962C8B-B14F-4D97-AF65-F5344CB8AC3E}">
        <p14:creationId xmlns:p14="http://schemas.microsoft.com/office/powerpoint/2010/main" val="48087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a:t>
            </a:fld>
            <a:endParaRPr lang="en-US" dirty="0"/>
          </a:p>
        </p:txBody>
      </p:sp>
    </p:spTree>
    <p:extLst>
      <p:ext uri="{BB962C8B-B14F-4D97-AF65-F5344CB8AC3E}">
        <p14:creationId xmlns:p14="http://schemas.microsoft.com/office/powerpoint/2010/main" val="390080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96555-BCFE-C318-B8A9-2B59A758E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24D40-906C-93A6-31EC-40789D9B0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201AE-9AB6-EE99-03AC-4A5EE7D3FA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7D4052-ABA2-870A-C1B3-5C46C56B33DD}"/>
              </a:ext>
            </a:extLst>
          </p:cNvPr>
          <p:cNvSpPr>
            <a:spLocks noGrp="1"/>
          </p:cNvSpPr>
          <p:nvPr>
            <p:ph type="sldNum" sz="quarter" idx="5"/>
          </p:nvPr>
        </p:nvSpPr>
        <p:spPr/>
        <p:txBody>
          <a:bodyPr/>
          <a:lstStyle/>
          <a:p>
            <a:fld id="{BC3DF689-6570-8A44-8E18-95436CF069C5}" type="slidenum">
              <a:rPr lang="en-US" smtClean="0"/>
              <a:t>7</a:t>
            </a:fld>
            <a:endParaRPr lang="en-US"/>
          </a:p>
        </p:txBody>
      </p:sp>
    </p:spTree>
    <p:extLst>
      <p:ext uri="{BB962C8B-B14F-4D97-AF65-F5344CB8AC3E}">
        <p14:creationId xmlns:p14="http://schemas.microsoft.com/office/powerpoint/2010/main" val="1334695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301077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DF689-6570-8A44-8E18-95436CF069C5}" type="slidenum">
              <a:rPr lang="en-US" smtClean="0"/>
              <a:t>9</a:t>
            </a:fld>
            <a:endParaRPr lang="en-US"/>
          </a:p>
        </p:txBody>
      </p:sp>
    </p:spTree>
    <p:extLst>
      <p:ext uri="{BB962C8B-B14F-4D97-AF65-F5344CB8AC3E}">
        <p14:creationId xmlns:p14="http://schemas.microsoft.com/office/powerpoint/2010/main" val="349854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3817876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0" dirty="0">
                <a:solidFill>
                  <a:schemeClr val="tx1"/>
                </a:solidFill>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0" dirty="0">
                <a:solidFill>
                  <a:schemeClr val="tx1"/>
                </a:solidFill>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0" dirty="0">
                <a:solidFill>
                  <a:schemeClr val="tx1"/>
                </a:solidFill>
                <a:latin typeface="Arial" panose="020B0604020202020204" pitchFamily="34" charset="0"/>
                <a:cs typeface="Arial" panose="020B0604020202020204" pitchFamily="34" charset="0"/>
              </a:endParaRPr>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0"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solidFill>
                  <a:schemeClr val="tx1"/>
                </a:solidFill>
                <a:latin typeface="Arial" panose="020B0604020202020204" pitchFamily="34" charset="0"/>
                <a:cs typeface="Arial" panose="020B0604020202020204" pitchFamily="34" charset="0"/>
              </a:defRPr>
            </a:lvl1pPr>
            <a:lvl2pPr>
              <a:spcBef>
                <a:spcPts val="600"/>
              </a:spcBef>
              <a:defRPr sz="2000">
                <a:solidFill>
                  <a:schemeClr val="tx1"/>
                </a:solidFill>
                <a:latin typeface="Arial" panose="020B0604020202020204" pitchFamily="34" charset="0"/>
                <a:cs typeface="Arial" panose="020B0604020202020204" pitchFamily="34" charset="0"/>
              </a:defRPr>
            </a:lvl2pPr>
            <a:lvl3pPr>
              <a:spcBef>
                <a:spcPts val="1800"/>
              </a:spcBef>
              <a:defRPr sz="2000">
                <a:solidFill>
                  <a:schemeClr val="tx1"/>
                </a:solidFill>
                <a:latin typeface="Arial" panose="020B0604020202020204" pitchFamily="34" charset="0"/>
                <a:cs typeface="Arial" panose="020B0604020202020204" pitchFamily="34" charset="0"/>
              </a:defRPr>
            </a:lvl3pPr>
            <a:lvl4pPr>
              <a:spcBef>
                <a:spcPts val="1800"/>
              </a:spcBef>
              <a:defRPr sz="2000">
                <a:solidFill>
                  <a:schemeClr val="tx1"/>
                </a:solidFill>
                <a:latin typeface="Arial" panose="020B0604020202020204" pitchFamily="34" charset="0"/>
                <a:cs typeface="Arial" panose="020B0604020202020204" pitchFamily="34" charset="0"/>
              </a:defRPr>
            </a:lvl4pPr>
            <a:lvl5pPr>
              <a:spcBef>
                <a:spcPts val="1800"/>
              </a:spcBef>
              <a:defRPr sz="2000">
                <a:solidFill>
                  <a:schemeClr val="tx1"/>
                </a:solidFill>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1pPr>
            <a:lvl2pPr>
              <a:spcBef>
                <a:spcPts val="1800"/>
              </a:spcBef>
              <a:defRPr sz="2000">
                <a:solidFill>
                  <a:schemeClr val="tx1"/>
                </a:solidFill>
                <a:latin typeface="Arial" panose="020B0604020202020204" pitchFamily="34" charset="0"/>
                <a:cs typeface="Arial" panose="020B0604020202020204" pitchFamily="34" charset="0"/>
              </a:defRPr>
            </a:lvl2pPr>
            <a:lvl3pPr>
              <a:spcBef>
                <a:spcPts val="1800"/>
              </a:spcBef>
              <a:defRPr sz="2000">
                <a:solidFill>
                  <a:schemeClr val="tx1"/>
                </a:solidFill>
                <a:latin typeface="Arial" panose="020B0604020202020204" pitchFamily="34" charset="0"/>
                <a:cs typeface="Arial" panose="020B0604020202020204" pitchFamily="34" charset="0"/>
              </a:defRPr>
            </a:lvl3pPr>
            <a:lvl4pPr>
              <a:spcBef>
                <a:spcPts val="1800"/>
              </a:spcBef>
              <a:defRPr sz="2000">
                <a:solidFill>
                  <a:schemeClr val="tx1"/>
                </a:solidFill>
                <a:latin typeface="Arial" panose="020B0604020202020204" pitchFamily="34" charset="0"/>
                <a:cs typeface="Arial" panose="020B0604020202020204" pitchFamily="34" charset="0"/>
              </a:defRPr>
            </a:lvl4pPr>
            <a:lvl5pPr>
              <a:spcBef>
                <a:spcPts val="1800"/>
              </a:spcBef>
              <a:defRPr sz="2000">
                <a:solidFill>
                  <a:schemeClr val="tx1"/>
                </a:solidFill>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solidFill>
                  <a:schemeClr val="tx1"/>
                </a:solidFill>
              </a:defRPr>
            </a:lvl1pPr>
          </a:lstStyle>
          <a:p>
            <a:r>
              <a:rPr lang="en-US" dirty="0"/>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solidFill>
                  <a:schemeClr val="tx1"/>
                </a:solidFill>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solidFill>
                  <a:schemeClr val="tx1"/>
                </a:solidFill>
              </a:defRPr>
            </a:lvl1pPr>
          </a:lstStyle>
          <a:p>
            <a:endParaRPr lang="en-US" dirty="0"/>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1"/>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CA5C624-AB91-594E-844E-D73202F8BE05}"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56D54-FCD3-3A49-89C7-0622B8B4F911}" type="slidenum">
              <a:rPr lang="en-US" smtClean="0"/>
              <a:t>‹#›</a:t>
            </a:fld>
            <a:endParaRPr lang="en-US"/>
          </a:p>
        </p:txBody>
      </p:sp>
    </p:spTree>
    <p:extLst>
      <p:ext uri="{BB962C8B-B14F-4D97-AF65-F5344CB8AC3E}">
        <p14:creationId xmlns:p14="http://schemas.microsoft.com/office/powerpoint/2010/main" val="65720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Arial" panose="020B0604020202020204" pitchFamily="34" charset="0"/>
                <a:cs typeface="Arial" panose="020B0604020202020204" pitchFamily="34" charset="0"/>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Arial" panose="020B0604020202020204" pitchFamily="34" charset="0"/>
                <a:ea typeface="+mn-ea"/>
                <a:cs typeface="Arial" panose="020B0604020202020204" pitchFamily="34" charset="0"/>
              </a:defRPr>
            </a:lvl1pPr>
            <a:lvl2pPr indent="-283464">
              <a:spcBef>
                <a:spcPts val="600"/>
              </a:spcBef>
              <a:defRPr sz="2000">
                <a:latin typeface="Arial" panose="020B0604020202020204" pitchFamily="34" charset="0"/>
                <a:cs typeface="Arial" panose="020B0604020202020204" pitchFamily="34" charset="0"/>
              </a:defRPr>
            </a:lvl2pPr>
            <a:lvl3pPr indent="-283464">
              <a:spcBef>
                <a:spcPts val="1800"/>
              </a:spcBef>
              <a:defRPr sz="2000">
                <a:latin typeface="Arial" panose="020B0604020202020204" pitchFamily="34" charset="0"/>
                <a:cs typeface="Arial" panose="020B0604020202020204" pitchFamily="34" charset="0"/>
              </a:defRPr>
            </a:lvl3pPr>
            <a:lvl4pPr indent="-283464">
              <a:spcBef>
                <a:spcPts val="1800"/>
              </a:spcBef>
              <a:defRPr sz="2000">
                <a:latin typeface="Arial" panose="020B0604020202020204" pitchFamily="34" charset="0"/>
                <a:cs typeface="Arial" panose="020B0604020202020204" pitchFamily="34" charset="0"/>
              </a:defRPr>
            </a:lvl4pPr>
            <a:lvl5pPr indent="-283464">
              <a:spcBef>
                <a:spcPts val="1800"/>
              </a:spcBef>
              <a:defRPr sz="2000">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1"/>
                </a:solidFill>
                <a:latin typeface="Arial" panose="020B0604020202020204" pitchFamily="34"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Arial" panose="020B0604020202020204" pitchFamily="34" charset="0"/>
                <a:cs typeface="Arial" panose="020B0604020202020204" pitchFamily="34" charset="0"/>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0" i="0" spc="100" baseline="0">
                <a:solidFill>
                  <a:schemeClr val="tx1"/>
                </a:solidFill>
                <a:latin typeface="Arial" panose="020B0604020202020204" pitchFamily="34" charset="0"/>
                <a:cs typeface="Arial" panose="020B0604020202020204" pitchFamily="34" charset="0"/>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210112"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solidFill>
                  <a:schemeClr val="tx1"/>
                </a:solidFill>
                <a:latin typeface="Arial" panose="020B0604020202020204" pitchFamily="34" charset="0"/>
                <a:cs typeface="Arial" panose="020B0604020202020204" pitchFamily="34" charset="0"/>
              </a:endParaRPr>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latin typeface="Arial" panose="020B0604020202020204" pitchFamily="34" charset="0"/>
                <a:cs typeface="Arial" panose="020B0604020202020204" pitchFamily="34" charset="0"/>
              </a:endParaRPr>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1"/>
                </a:solidFill>
                <a:latin typeface="Arial" panose="020B0604020202020204" pitchFamily="34"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solidFill>
                  <a:schemeClr val="tx1"/>
                </a:solidFill>
                <a:latin typeface="Arial" panose="020B0604020202020204" pitchFamily="34" charset="0"/>
                <a:cs typeface="Arial" panose="020B0604020202020204" pitchFamily="34" charset="0"/>
              </a:defRPr>
            </a:lvl1pPr>
            <a:lvl2pPr indent="-283464">
              <a:spcBef>
                <a:spcPts val="1800"/>
              </a:spcBef>
              <a:defRPr sz="2000">
                <a:solidFill>
                  <a:schemeClr val="tx1"/>
                </a:solidFill>
                <a:latin typeface="Arial" panose="020B0604020202020204" pitchFamily="34" charset="0"/>
                <a:cs typeface="Arial" panose="020B0604020202020204" pitchFamily="34" charset="0"/>
              </a:defRPr>
            </a:lvl2pPr>
            <a:lvl3pPr indent="-283464">
              <a:spcBef>
                <a:spcPts val="1800"/>
              </a:spcBef>
              <a:defRPr sz="2000">
                <a:solidFill>
                  <a:schemeClr val="tx1"/>
                </a:solidFill>
                <a:latin typeface="Arial" panose="020B0604020202020204" pitchFamily="34" charset="0"/>
                <a:cs typeface="Arial" panose="020B0604020202020204" pitchFamily="34" charset="0"/>
              </a:defRPr>
            </a:lvl3pPr>
            <a:lvl4pPr indent="-283464">
              <a:spcBef>
                <a:spcPts val="1800"/>
              </a:spcBef>
              <a:defRPr sz="2000">
                <a:solidFill>
                  <a:schemeClr val="tx1"/>
                </a:solidFill>
                <a:latin typeface="Arial" panose="020B0604020202020204" pitchFamily="34" charset="0"/>
                <a:cs typeface="Arial" panose="020B0604020202020204" pitchFamily="34" charset="0"/>
              </a:defRPr>
            </a:lvl4pPr>
            <a:lvl5pPr indent="-283464">
              <a:spcBef>
                <a:spcPts val="1800"/>
              </a:spcBef>
              <a:defRPr sz="2000">
                <a:solidFill>
                  <a:schemeClr val="tx1"/>
                </a:solidFill>
                <a:latin typeface="Arial" panose="020B0604020202020204" pitchFamily="34" charset="0"/>
                <a:cs typeface="Arial" panose="020B0604020202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294A09A9-5501-47C1-A89A-A340965A2BE2}" type="slidenum">
              <a:rPr lang="en-US" smtClean="0"/>
              <a:pPr/>
              <a:t>‹#›</a:t>
            </a:fld>
            <a:endParaRPr lang="en-US" dirty="0"/>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lvl1pPr>
              <a:defRPr>
                <a:solidFill>
                  <a:schemeClr val="tx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dirty="0"/>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tx1"/>
                </a:solidFill>
                <a:latin typeface="+mn-lt"/>
              </a:defRPr>
            </a:lvl1pPr>
          </a:lstStyle>
          <a:p>
            <a:endParaRPr lang="en-US"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tx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 id="2147483713" r:id="rId14"/>
  </p:sldLayoutIdLst>
  <p:hf sldNum="0" hdr="0" ftr="0" dt="0"/>
  <p:txStyles>
    <p:title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www.dhhs.nh.gov/sites/g/files/ehbemt476/files/inline-documents/sonh/cancer-incident-report-merrimack-nh-january2023.pd"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gc.nh.gov/bill_status/legacy/bs2016/billText.aspx?id=856&amp;txtFormat=html&amp;sy=2023"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hyperlink" Target="https://jamanetwork.com/journals/jamanetworkopen/fullarticle/10.1001/jamanetworkopen.2024.46820"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TIF"/></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0.T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1.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6B1694F-1E91-1B11-EDB8-DE7835B03484}"/>
              </a:ext>
            </a:extLst>
          </p:cNvPr>
          <p:cNvSpPr txBox="1">
            <a:spLocks/>
          </p:cNvSpPr>
          <p:nvPr/>
        </p:nvSpPr>
        <p:spPr>
          <a:xfrm>
            <a:off x="1484739" y="2899469"/>
            <a:ext cx="9591300" cy="2503359"/>
          </a:xfrm>
          <a:prstGeom prst="rect">
            <a:avLst/>
          </a:prstGeom>
        </p:spPr>
        <p:txBody>
          <a:bodyPr vert="horz" lIns="91440" tIns="45720" rIns="91440" bIns="45720" rtlCol="0">
            <a:norm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accent6"/>
                </a:solidFill>
              </a:rPr>
              <a:t>Why are state cancer registries critically important in the fight against cancer?</a:t>
            </a:r>
          </a:p>
        </p:txBody>
      </p:sp>
    </p:spTree>
    <p:extLst>
      <p:ext uri="{BB962C8B-B14F-4D97-AF65-F5344CB8AC3E}">
        <p14:creationId xmlns:p14="http://schemas.microsoft.com/office/powerpoint/2010/main" val="9729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0"/>
                                        <p:tgtEl>
                                          <p:spTgt spid="10">
                                            <p:txEl>
                                              <p:pRg st="0" end="0"/>
                                            </p:txEl>
                                          </p:spTgt>
                                        </p:tgtEl>
                                      </p:cBhvr>
                                    </p:animEffect>
                                    <p:set>
                                      <p:cBhvr>
                                        <p:cTn id="7" dur="1" fill="hold">
                                          <p:stCondLst>
                                            <p:cond delay="49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DFA2CA-DE10-0DD0-AFDF-038277927EC3}"/>
              </a:ext>
            </a:extLst>
          </p:cNvPr>
          <p:cNvSpPr>
            <a:spLocks noGrp="1"/>
          </p:cNvSpPr>
          <p:nvPr>
            <p:ph type="title"/>
          </p:nvPr>
        </p:nvSpPr>
        <p:spPr>
          <a:xfrm>
            <a:off x="198783" y="0"/>
            <a:ext cx="11794433" cy="1325563"/>
          </a:xfrm>
        </p:spPr>
        <p:txBody>
          <a:bodyPr/>
          <a:lstStyle/>
          <a:p>
            <a:pPr algn="ctr"/>
            <a:r>
              <a:rPr lang="en-US" dirty="0"/>
              <a:t>6. We identify concerning patterns</a:t>
            </a:r>
          </a:p>
        </p:txBody>
      </p:sp>
      <p:sp>
        <p:nvSpPr>
          <p:cNvPr id="7" name="TextBox 6">
            <a:extLst>
              <a:ext uri="{FF2B5EF4-FFF2-40B4-BE49-F238E27FC236}">
                <a16:creationId xmlns:a16="http://schemas.microsoft.com/office/drawing/2014/main" id="{038C593B-29E4-D380-88F1-D93121AA1A3E}"/>
              </a:ext>
            </a:extLst>
          </p:cNvPr>
          <p:cNvSpPr txBox="1"/>
          <p:nvPr/>
        </p:nvSpPr>
        <p:spPr>
          <a:xfrm>
            <a:off x="66288" y="6507902"/>
            <a:ext cx="6233160" cy="338554"/>
          </a:xfrm>
          <a:prstGeom prst="rect">
            <a:avLst/>
          </a:prstGeom>
          <a:noFill/>
        </p:spPr>
        <p:txBody>
          <a:bodyPr wrap="square">
            <a:spAutoFit/>
          </a:bodyPr>
          <a:lstStyle/>
          <a:p>
            <a:r>
              <a:rPr lang="en-US" sz="1600" dirty="0"/>
              <a:t>https://</a:t>
            </a:r>
            <a:r>
              <a:rPr lang="en-US" sz="1600" dirty="0" err="1"/>
              <a:t>gis.cdc.gov</a:t>
            </a:r>
            <a:r>
              <a:rPr lang="en-US" sz="1600" dirty="0"/>
              <a:t>/cancer/USCS/#/</a:t>
            </a:r>
            <a:r>
              <a:rPr lang="en-US" sz="1600" dirty="0" err="1"/>
              <a:t>AtAGlance</a:t>
            </a:r>
            <a:r>
              <a:rPr lang="en-US" sz="1600" dirty="0"/>
              <a:t>/</a:t>
            </a:r>
          </a:p>
        </p:txBody>
      </p:sp>
      <p:sp>
        <p:nvSpPr>
          <p:cNvPr id="8" name="TextBox 7">
            <a:extLst>
              <a:ext uri="{FF2B5EF4-FFF2-40B4-BE49-F238E27FC236}">
                <a16:creationId xmlns:a16="http://schemas.microsoft.com/office/drawing/2014/main" id="{22E9F202-FECD-4772-DC9B-436F30C99E73}"/>
              </a:ext>
            </a:extLst>
          </p:cNvPr>
          <p:cNvSpPr txBox="1"/>
          <p:nvPr/>
        </p:nvSpPr>
        <p:spPr>
          <a:xfrm>
            <a:off x="198783" y="2685266"/>
            <a:ext cx="4041969"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Kentucky’s cancer rate is 39% higher than New Mexico’s</a:t>
            </a:r>
          </a:p>
        </p:txBody>
      </p:sp>
      <p:cxnSp>
        <p:nvCxnSpPr>
          <p:cNvPr id="9" name="Straight Connector 8">
            <a:extLst>
              <a:ext uri="{FF2B5EF4-FFF2-40B4-BE49-F238E27FC236}">
                <a16:creationId xmlns:a16="http://schemas.microsoft.com/office/drawing/2014/main" id="{AC0FB0DD-C52B-E75C-46A6-F939C1B1ACE9}"/>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Image 0" descr="preencoded.png">
            <a:extLst>
              <a:ext uri="{FF2B5EF4-FFF2-40B4-BE49-F238E27FC236}">
                <a16:creationId xmlns:a16="http://schemas.microsoft.com/office/drawing/2014/main" id="{FDF3E0E9-3B62-1066-70F2-81777717C2C8}"/>
              </a:ext>
            </a:extLst>
          </p:cNvPr>
          <p:cNvPicPr>
            <a:picLocks noChangeAspect="1"/>
          </p:cNvPicPr>
          <p:nvPr/>
        </p:nvPicPr>
        <p:blipFill>
          <a:blip r:embed="rId3"/>
          <a:stretch>
            <a:fillRect/>
          </a:stretch>
        </p:blipFill>
        <p:spPr>
          <a:xfrm>
            <a:off x="4620768" y="1962229"/>
            <a:ext cx="6291072" cy="3200400"/>
          </a:xfrm>
          <a:prstGeom prst="rect">
            <a:avLst/>
          </a:prstGeom>
          <a:solidFill>
            <a:schemeClr val="tx1"/>
          </a:solidFill>
        </p:spPr>
      </p:pic>
      <p:cxnSp>
        <p:nvCxnSpPr>
          <p:cNvPr id="6" name="Straight Connector 5">
            <a:extLst>
              <a:ext uri="{FF2B5EF4-FFF2-40B4-BE49-F238E27FC236}">
                <a16:creationId xmlns:a16="http://schemas.microsoft.com/office/drawing/2014/main" id="{8073742E-0288-1DCF-5B24-717FE4555C84}"/>
              </a:ext>
            </a:extLst>
          </p:cNvPr>
          <p:cNvCxnSpPr>
            <a:cxnSpLocks/>
          </p:cNvCxnSpPr>
          <p:nvPr/>
        </p:nvCxnSpPr>
        <p:spPr>
          <a:xfrm>
            <a:off x="99060" y="6488668"/>
            <a:ext cx="1045810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539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13B3-CCFF-8252-2EEF-123C566212B5}"/>
              </a:ext>
            </a:extLst>
          </p:cNvPr>
          <p:cNvSpPr>
            <a:spLocks noGrp="1"/>
          </p:cNvSpPr>
          <p:nvPr>
            <p:ph type="title"/>
          </p:nvPr>
        </p:nvSpPr>
        <p:spPr>
          <a:xfrm>
            <a:off x="238539" y="-171542"/>
            <a:ext cx="12496800" cy="1325563"/>
          </a:xfrm>
        </p:spPr>
        <p:txBody>
          <a:bodyPr>
            <a:normAutofit/>
          </a:bodyPr>
          <a:lstStyle/>
          <a:p>
            <a:r>
              <a:rPr lang="en-US" sz="3600" dirty="0"/>
              <a:t>7. We inform legislators about cancer in their districts</a:t>
            </a:r>
          </a:p>
        </p:txBody>
      </p:sp>
      <p:sp>
        <p:nvSpPr>
          <p:cNvPr id="3" name="Content Placeholder 2">
            <a:extLst>
              <a:ext uri="{FF2B5EF4-FFF2-40B4-BE49-F238E27FC236}">
                <a16:creationId xmlns:a16="http://schemas.microsoft.com/office/drawing/2014/main" id="{66B87B64-FF42-9882-DBE9-6ED65FD03CDF}"/>
              </a:ext>
            </a:extLst>
          </p:cNvPr>
          <p:cNvSpPr>
            <a:spLocks noGrp="1"/>
          </p:cNvSpPr>
          <p:nvPr>
            <p:ph idx="1"/>
          </p:nvPr>
        </p:nvSpPr>
        <p:spPr>
          <a:xfrm>
            <a:off x="268610" y="1060349"/>
            <a:ext cx="5964141" cy="1321355"/>
          </a:xfrm>
          <a:ln>
            <a:solidFill>
              <a:schemeClr val="tx1"/>
            </a:solidFill>
          </a:ln>
        </p:spPr>
        <p:txBody>
          <a:bodyPr>
            <a:normAutofit/>
          </a:bodyPr>
          <a:lstStyle/>
          <a:p>
            <a:pPr marL="0" indent="0">
              <a:buNone/>
            </a:pPr>
            <a:r>
              <a:rPr lang="en-US" dirty="0"/>
              <a:t>California Congressional District 24 has the highest rate of cancer in CA - 22% higher than District 28</a:t>
            </a:r>
          </a:p>
        </p:txBody>
      </p:sp>
      <p:pic>
        <p:nvPicPr>
          <p:cNvPr id="6" name="Image 0" descr="preencoded.png">
            <a:extLst>
              <a:ext uri="{FF2B5EF4-FFF2-40B4-BE49-F238E27FC236}">
                <a16:creationId xmlns:a16="http://schemas.microsoft.com/office/drawing/2014/main" id="{30519037-4D87-68D4-40EB-B7E8914B5C1D}"/>
              </a:ext>
            </a:extLst>
          </p:cNvPr>
          <p:cNvPicPr>
            <a:picLocks noChangeAspect="1"/>
          </p:cNvPicPr>
          <p:nvPr/>
        </p:nvPicPr>
        <p:blipFill>
          <a:blip r:embed="rId3"/>
          <a:srcRect l="3293" t="6355" r="37649" b="19589"/>
          <a:stretch/>
        </p:blipFill>
        <p:spPr>
          <a:xfrm>
            <a:off x="1463551" y="2522076"/>
            <a:ext cx="3574257" cy="3364110"/>
          </a:xfrm>
          <a:prstGeom prst="rect">
            <a:avLst/>
          </a:prstGeom>
        </p:spPr>
      </p:pic>
      <p:sp>
        <p:nvSpPr>
          <p:cNvPr id="8" name="TextBox 7">
            <a:extLst>
              <a:ext uri="{FF2B5EF4-FFF2-40B4-BE49-F238E27FC236}">
                <a16:creationId xmlns:a16="http://schemas.microsoft.com/office/drawing/2014/main" id="{55C21523-847E-87A3-2F25-9922CBAE2EE2}"/>
              </a:ext>
            </a:extLst>
          </p:cNvPr>
          <p:cNvSpPr txBox="1"/>
          <p:nvPr/>
        </p:nvSpPr>
        <p:spPr>
          <a:xfrm>
            <a:off x="14423" y="6488668"/>
            <a:ext cx="6472516" cy="369332"/>
          </a:xfrm>
          <a:prstGeom prst="rect">
            <a:avLst/>
          </a:prstGeom>
          <a:noFill/>
        </p:spPr>
        <p:txBody>
          <a:bodyPr wrap="square">
            <a:spAutoFit/>
          </a:bodyPr>
          <a:lstStyle/>
          <a:p>
            <a:r>
              <a:rPr lang="en-US" dirty="0"/>
              <a:t>https://</a:t>
            </a:r>
            <a:r>
              <a:rPr lang="en-US" dirty="0" err="1"/>
              <a:t>gis.cdc.gov</a:t>
            </a:r>
            <a:r>
              <a:rPr lang="en-US" dirty="0"/>
              <a:t>/cancer/USCS/#/</a:t>
            </a:r>
            <a:r>
              <a:rPr lang="en-US" dirty="0" err="1"/>
              <a:t>CongressionalDistricts</a:t>
            </a:r>
            <a:r>
              <a:rPr lang="en-US" dirty="0"/>
              <a:t>/</a:t>
            </a:r>
          </a:p>
        </p:txBody>
      </p:sp>
      <p:cxnSp>
        <p:nvCxnSpPr>
          <p:cNvPr id="9" name="Straight Connector 8">
            <a:extLst>
              <a:ext uri="{FF2B5EF4-FFF2-40B4-BE49-F238E27FC236}">
                <a16:creationId xmlns:a16="http://schemas.microsoft.com/office/drawing/2014/main" id="{F4288D39-519D-7D4F-593A-7E0194CD0B9B}"/>
              </a:ext>
            </a:extLst>
          </p:cNvPr>
          <p:cNvCxnSpPr/>
          <p:nvPr/>
        </p:nvCxnSpPr>
        <p:spPr>
          <a:xfrm>
            <a:off x="528100" y="852779"/>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Image 0" descr="preencoded.png">
            <a:extLst>
              <a:ext uri="{FF2B5EF4-FFF2-40B4-BE49-F238E27FC236}">
                <a16:creationId xmlns:a16="http://schemas.microsoft.com/office/drawing/2014/main" id="{2CDE5212-3E22-F85B-B54E-9B3312894919}"/>
              </a:ext>
            </a:extLst>
          </p:cNvPr>
          <p:cNvPicPr>
            <a:picLocks noChangeAspect="1"/>
          </p:cNvPicPr>
          <p:nvPr/>
        </p:nvPicPr>
        <p:blipFill>
          <a:blip r:embed="rId4"/>
          <a:stretch>
            <a:fillRect/>
          </a:stretch>
        </p:blipFill>
        <p:spPr>
          <a:xfrm>
            <a:off x="7377440" y="2444809"/>
            <a:ext cx="5384442" cy="4041559"/>
          </a:xfrm>
          <a:prstGeom prst="rect">
            <a:avLst/>
          </a:prstGeom>
        </p:spPr>
      </p:pic>
      <p:sp>
        <p:nvSpPr>
          <p:cNvPr id="5" name="Content Placeholder 2">
            <a:extLst>
              <a:ext uri="{FF2B5EF4-FFF2-40B4-BE49-F238E27FC236}">
                <a16:creationId xmlns:a16="http://schemas.microsoft.com/office/drawing/2014/main" id="{616A7F52-A894-4F89-9407-E02E82A57760}"/>
              </a:ext>
            </a:extLst>
          </p:cNvPr>
          <p:cNvSpPr txBox="1">
            <a:spLocks/>
          </p:cNvSpPr>
          <p:nvPr/>
        </p:nvSpPr>
        <p:spPr>
          <a:xfrm>
            <a:off x="6375056" y="1073601"/>
            <a:ext cx="5712912" cy="1321356"/>
          </a:xfrm>
          <a:prstGeom prst="rect">
            <a:avLst/>
          </a:prstGeom>
          <a:ln>
            <a:solidFill>
              <a:schemeClr val="tx1"/>
            </a:solidFill>
          </a:ln>
        </p:spPr>
        <p:txBody>
          <a:bodyPr vert="horz" lIns="91440" tIns="45720" rIns="91440" bIns="45720" rtlCol="0">
            <a:norm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New Jersey Congressional District 1 has the highest rate of cancer in NJ –14% higher than District 12</a:t>
            </a:r>
          </a:p>
        </p:txBody>
      </p:sp>
      <p:grpSp>
        <p:nvGrpSpPr>
          <p:cNvPr id="12" name="Group 11">
            <a:extLst>
              <a:ext uri="{FF2B5EF4-FFF2-40B4-BE49-F238E27FC236}">
                <a16:creationId xmlns:a16="http://schemas.microsoft.com/office/drawing/2014/main" id="{40BBC16A-378A-CA56-DE02-832CEFBF995C}"/>
              </a:ext>
            </a:extLst>
          </p:cNvPr>
          <p:cNvGrpSpPr/>
          <p:nvPr/>
        </p:nvGrpSpPr>
        <p:grpSpPr>
          <a:xfrm>
            <a:off x="3695671" y="5846430"/>
            <a:ext cx="5384442" cy="600182"/>
            <a:chOff x="3093720" y="3429001"/>
            <a:chExt cx="5357106" cy="597882"/>
          </a:xfrm>
        </p:grpSpPr>
        <p:sp>
          <p:nvSpPr>
            <p:cNvPr id="10" name="Rectangle 9">
              <a:extLst>
                <a:ext uri="{FF2B5EF4-FFF2-40B4-BE49-F238E27FC236}">
                  <a16:creationId xmlns:a16="http://schemas.microsoft.com/office/drawing/2014/main" id="{D522131F-CD7C-8081-E78E-AB4C6AC96586}"/>
                </a:ext>
              </a:extLst>
            </p:cNvPr>
            <p:cNvSpPr/>
            <p:nvPr/>
          </p:nvSpPr>
          <p:spPr>
            <a:xfrm>
              <a:off x="3200400" y="3429001"/>
              <a:ext cx="5250426" cy="5978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 descr="preencoded.png">
              <a:extLst>
                <a:ext uri="{FF2B5EF4-FFF2-40B4-BE49-F238E27FC236}">
                  <a16:creationId xmlns:a16="http://schemas.microsoft.com/office/drawing/2014/main" id="{2B71F2DF-E789-9023-D623-E249C96AE290}"/>
                </a:ext>
              </a:extLst>
            </p:cNvPr>
            <p:cNvPicPr>
              <a:picLocks noChangeAspect="1"/>
            </p:cNvPicPr>
            <p:nvPr/>
          </p:nvPicPr>
          <p:blipFill>
            <a:blip r:embed="rId5"/>
            <a:srcRect b="81097"/>
            <a:stretch>
              <a:fillRect/>
            </a:stretch>
          </p:blipFill>
          <p:spPr>
            <a:xfrm>
              <a:off x="3093720" y="3485862"/>
              <a:ext cx="5239512" cy="541021"/>
            </a:xfrm>
            <a:prstGeom prst="rect">
              <a:avLst/>
            </a:prstGeom>
          </p:spPr>
        </p:pic>
      </p:grpSp>
      <p:cxnSp>
        <p:nvCxnSpPr>
          <p:cNvPr id="14" name="Straight Connector 13">
            <a:extLst>
              <a:ext uri="{FF2B5EF4-FFF2-40B4-BE49-F238E27FC236}">
                <a16:creationId xmlns:a16="http://schemas.microsoft.com/office/drawing/2014/main" id="{E23E211D-CFE5-D23D-FD8D-4F19979ADD1C}"/>
              </a:ext>
            </a:extLst>
          </p:cNvPr>
          <p:cNvCxnSpPr>
            <a:cxnSpLocks/>
          </p:cNvCxnSpPr>
          <p:nvPr/>
        </p:nvCxnSpPr>
        <p:spPr>
          <a:xfrm>
            <a:off x="99060" y="6488668"/>
            <a:ext cx="1064098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310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7C23-1B1A-C349-8CB9-5A7A95AC123F}"/>
              </a:ext>
            </a:extLst>
          </p:cNvPr>
          <p:cNvSpPr>
            <a:spLocks noGrp="1"/>
          </p:cNvSpPr>
          <p:nvPr>
            <p:ph type="title"/>
          </p:nvPr>
        </p:nvSpPr>
        <p:spPr>
          <a:xfrm>
            <a:off x="277908" y="-48719"/>
            <a:ext cx="11734800" cy="1325563"/>
          </a:xfrm>
        </p:spPr>
        <p:txBody>
          <a:bodyPr>
            <a:normAutofit/>
          </a:bodyPr>
          <a:lstStyle/>
          <a:p>
            <a:pPr algn="ctr"/>
            <a:r>
              <a:rPr lang="en-US" sz="4000" dirty="0"/>
              <a:t>8. We inform legislators about concerning trends</a:t>
            </a:r>
          </a:p>
        </p:txBody>
      </p:sp>
      <p:sp>
        <p:nvSpPr>
          <p:cNvPr id="3" name="Content Placeholder 2">
            <a:extLst>
              <a:ext uri="{FF2B5EF4-FFF2-40B4-BE49-F238E27FC236}">
                <a16:creationId xmlns:a16="http://schemas.microsoft.com/office/drawing/2014/main" id="{711D766A-3EAB-E276-F966-9D0E1FB24EF6}"/>
              </a:ext>
            </a:extLst>
          </p:cNvPr>
          <p:cNvSpPr>
            <a:spLocks noGrp="1"/>
          </p:cNvSpPr>
          <p:nvPr>
            <p:ph idx="1"/>
          </p:nvPr>
        </p:nvSpPr>
        <p:spPr>
          <a:xfrm>
            <a:off x="152398" y="1560581"/>
            <a:ext cx="7762143" cy="5184776"/>
          </a:xfrm>
        </p:spPr>
        <p:txBody>
          <a:bodyPr>
            <a:normAutofit/>
          </a:bodyPr>
          <a:lstStyle/>
          <a:p>
            <a:pPr marL="0" indent="0">
              <a:buNone/>
            </a:pPr>
            <a:r>
              <a:rPr lang="en-US" sz="3200" b="0" i="0" dirty="0">
                <a:effectLst/>
                <a:latin typeface="Sen"/>
              </a:rPr>
              <a:t>Texas Cancer Registry reported to legislators on cancers </a:t>
            </a:r>
            <a:r>
              <a:rPr lang="en-US" sz="3200" dirty="0">
                <a:latin typeface="Sen"/>
              </a:rPr>
              <a:t>before age </a:t>
            </a:r>
            <a:r>
              <a:rPr lang="en-US" sz="3200" b="0" i="0" dirty="0">
                <a:effectLst/>
                <a:latin typeface="Sen"/>
              </a:rPr>
              <a:t>50, with increases in:</a:t>
            </a:r>
          </a:p>
          <a:p>
            <a:pPr marL="0" indent="0">
              <a:buNone/>
            </a:pPr>
            <a:endParaRPr lang="en-US" sz="3200" b="0" i="0" dirty="0">
              <a:effectLst/>
              <a:latin typeface="Sen"/>
            </a:endParaRPr>
          </a:p>
          <a:p>
            <a:r>
              <a:rPr lang="en-US" sz="3200" dirty="0">
                <a:latin typeface="Sen"/>
              </a:rPr>
              <a:t>Early-onset uterine cancer (APC 3.5%)</a:t>
            </a:r>
          </a:p>
          <a:p>
            <a:r>
              <a:rPr lang="en-US" sz="3200" b="0" i="0" dirty="0">
                <a:effectLst/>
                <a:latin typeface="Sen"/>
              </a:rPr>
              <a:t>Early-onset colorectal cancer (APC 2.3%)</a:t>
            </a:r>
          </a:p>
          <a:p>
            <a:r>
              <a:rPr lang="en-US" sz="3200" dirty="0">
                <a:latin typeface="Sen"/>
              </a:rPr>
              <a:t>E</a:t>
            </a:r>
            <a:r>
              <a:rPr lang="en-US" sz="3200" b="0" i="0" dirty="0">
                <a:effectLst/>
                <a:latin typeface="Sen"/>
              </a:rPr>
              <a:t>arly-onset kidney cancer, breast cancer</a:t>
            </a:r>
            <a:endParaRPr lang="en-US" sz="3200" dirty="0"/>
          </a:p>
        </p:txBody>
      </p:sp>
      <p:pic>
        <p:nvPicPr>
          <p:cNvPr id="4" name="Image 0" descr="preencoded.png">
            <a:extLst>
              <a:ext uri="{FF2B5EF4-FFF2-40B4-BE49-F238E27FC236}">
                <a16:creationId xmlns:a16="http://schemas.microsoft.com/office/drawing/2014/main" id="{D88F64D6-485F-1D06-2958-C2EF9BBB2BE3}"/>
              </a:ext>
            </a:extLst>
          </p:cNvPr>
          <p:cNvPicPr>
            <a:picLocks noChangeAspect="1"/>
          </p:cNvPicPr>
          <p:nvPr/>
        </p:nvPicPr>
        <p:blipFill>
          <a:blip r:embed="rId3"/>
          <a:srcRect l="13219" t="-373" r="58931" b="49189"/>
          <a:stretch/>
        </p:blipFill>
        <p:spPr>
          <a:xfrm>
            <a:off x="7914542" y="1560581"/>
            <a:ext cx="4414618" cy="4056674"/>
          </a:xfrm>
          <a:prstGeom prst="rect">
            <a:avLst/>
          </a:prstGeom>
        </p:spPr>
      </p:pic>
      <p:sp>
        <p:nvSpPr>
          <p:cNvPr id="6" name="TextBox 5">
            <a:extLst>
              <a:ext uri="{FF2B5EF4-FFF2-40B4-BE49-F238E27FC236}">
                <a16:creationId xmlns:a16="http://schemas.microsoft.com/office/drawing/2014/main" id="{C563AFA0-F9FE-2E0B-5293-989878923651}"/>
              </a:ext>
            </a:extLst>
          </p:cNvPr>
          <p:cNvSpPr txBox="1"/>
          <p:nvPr/>
        </p:nvSpPr>
        <p:spPr>
          <a:xfrm>
            <a:off x="0" y="6168070"/>
            <a:ext cx="10911840" cy="630942"/>
          </a:xfrm>
          <a:prstGeom prst="rect">
            <a:avLst/>
          </a:prstGeom>
          <a:noFill/>
        </p:spPr>
        <p:txBody>
          <a:bodyPr wrap="square">
            <a:spAutoFit/>
          </a:bodyPr>
          <a:lstStyle/>
          <a:p>
            <a:r>
              <a:rPr lang="en-US" sz="1600" dirty="0">
                <a:latin typeface="Sen"/>
              </a:rPr>
              <a:t>APC = Annual Percent Change </a:t>
            </a:r>
          </a:p>
          <a:p>
            <a:endParaRPr lang="en-US" sz="400" dirty="0">
              <a:latin typeface="Sen"/>
            </a:endParaRPr>
          </a:p>
          <a:p>
            <a:pPr marL="0" indent="0">
              <a:buNone/>
            </a:pPr>
            <a:r>
              <a:rPr lang="en-US" sz="1500" dirty="0">
                <a:solidFill>
                  <a:schemeClr val="tx1">
                    <a:lumMod val="95000"/>
                  </a:schemeClr>
                </a:solidFill>
              </a:rPr>
              <a:t>https://</a:t>
            </a:r>
            <a:r>
              <a:rPr lang="en-US" sz="1500" dirty="0" err="1">
                <a:solidFill>
                  <a:schemeClr val="tx1">
                    <a:lumMod val="95000"/>
                  </a:schemeClr>
                </a:solidFill>
              </a:rPr>
              <a:t>narrative.naaccr.org</a:t>
            </a:r>
            <a:r>
              <a:rPr lang="en-US" sz="1500" dirty="0">
                <a:solidFill>
                  <a:schemeClr val="tx1">
                    <a:lumMod val="95000"/>
                  </a:schemeClr>
                </a:solidFill>
              </a:rPr>
              <a:t>/</a:t>
            </a:r>
            <a:r>
              <a:rPr lang="en-US" sz="1500" dirty="0" err="1">
                <a:solidFill>
                  <a:schemeClr val="tx1">
                    <a:lumMod val="95000"/>
                  </a:schemeClr>
                </a:solidFill>
              </a:rPr>
              <a:t>tcr</a:t>
            </a:r>
            <a:r>
              <a:rPr lang="en-US" sz="1500" dirty="0">
                <a:solidFill>
                  <a:schemeClr val="tx1">
                    <a:lumMod val="95000"/>
                  </a:schemeClr>
                </a:solidFill>
              </a:rPr>
              <a:t>-investigates-early-onset-cancer-trends/ https://</a:t>
            </a:r>
            <a:r>
              <a:rPr lang="en-US" sz="1500" dirty="0" err="1">
                <a:solidFill>
                  <a:schemeClr val="tx1">
                    <a:lumMod val="95000"/>
                  </a:schemeClr>
                </a:solidFill>
              </a:rPr>
              <a:t>gis.cdc.gov</a:t>
            </a:r>
            <a:r>
              <a:rPr lang="en-US" sz="1500" dirty="0">
                <a:solidFill>
                  <a:schemeClr val="tx1">
                    <a:lumMod val="95000"/>
                  </a:schemeClr>
                </a:solidFill>
              </a:rPr>
              <a:t>/cancer/USCS/#/</a:t>
            </a:r>
            <a:r>
              <a:rPr lang="en-US" sz="1500" dirty="0" err="1">
                <a:solidFill>
                  <a:schemeClr val="tx1">
                    <a:lumMod val="95000"/>
                  </a:schemeClr>
                </a:solidFill>
              </a:rPr>
              <a:t>StateCountyTerritory</a:t>
            </a:r>
            <a:r>
              <a:rPr lang="en-US" sz="1500" dirty="0">
                <a:solidFill>
                  <a:schemeClr val="tx1">
                    <a:lumMod val="95000"/>
                  </a:schemeClr>
                </a:solidFill>
              </a:rPr>
              <a:t>/</a:t>
            </a:r>
          </a:p>
        </p:txBody>
      </p:sp>
      <p:cxnSp>
        <p:nvCxnSpPr>
          <p:cNvPr id="7" name="Straight Connector 6">
            <a:extLst>
              <a:ext uri="{FF2B5EF4-FFF2-40B4-BE49-F238E27FC236}">
                <a16:creationId xmlns:a16="http://schemas.microsoft.com/office/drawing/2014/main" id="{5291E19F-1E33-112E-D1D9-50EE09D4E069}"/>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EFFCCC-620B-7A00-2929-26DC2E1DF2F7}"/>
              </a:ext>
            </a:extLst>
          </p:cNvPr>
          <p:cNvCxnSpPr>
            <a:cxnSpLocks/>
          </p:cNvCxnSpPr>
          <p:nvPr/>
        </p:nvCxnSpPr>
        <p:spPr>
          <a:xfrm>
            <a:off x="51627" y="6501920"/>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449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024C-A74D-6F20-2683-BC8F947D0B5C}"/>
            </a:ext>
          </a:extLst>
        </p:cNvPr>
        <p:cNvGrpSpPr/>
        <p:nvPr/>
      </p:nvGrpSpPr>
      <p:grpSpPr>
        <a:xfrm>
          <a:off x="0" y="0"/>
          <a:ext cx="0" cy="0"/>
          <a:chOff x="0" y="0"/>
          <a:chExt cx="0" cy="0"/>
        </a:xfrm>
      </p:grpSpPr>
      <p:pic>
        <p:nvPicPr>
          <p:cNvPr id="4" name="Content Placeholder 3" descr="A blue and white website&#10;&#10;AI-generated content may be incorrect.">
            <a:extLst>
              <a:ext uri="{FF2B5EF4-FFF2-40B4-BE49-F238E27FC236}">
                <a16:creationId xmlns:a16="http://schemas.microsoft.com/office/drawing/2014/main" id="{F9EB3F5B-660E-09F3-4130-A90204806F60}"/>
              </a:ext>
            </a:extLst>
          </p:cNvPr>
          <p:cNvPicPr>
            <a:picLocks noGrp="1" noChangeAspect="1"/>
          </p:cNvPicPr>
          <p:nvPr>
            <p:ph idx="1"/>
          </p:nvPr>
        </p:nvPicPr>
        <p:blipFill>
          <a:blip r:embed="rId3"/>
          <a:srcRect l="5280" t="24373" r="1242" b="3337"/>
          <a:stretch>
            <a:fillRect/>
          </a:stretch>
        </p:blipFill>
        <p:spPr>
          <a:xfrm>
            <a:off x="2248199" y="1290086"/>
            <a:ext cx="7315199" cy="2757881"/>
          </a:xfrm>
          <a:custGeom>
            <a:avLst/>
            <a:gdLst>
              <a:gd name="connsiteX0" fmla="*/ 0 w 7315199"/>
              <a:gd name="connsiteY0" fmla="*/ 0 h 2757881"/>
              <a:gd name="connsiteX1" fmla="*/ 709012 w 7315199"/>
              <a:gd name="connsiteY1" fmla="*/ 0 h 2757881"/>
              <a:gd name="connsiteX2" fmla="*/ 1125415 w 7315199"/>
              <a:gd name="connsiteY2" fmla="*/ 0 h 2757881"/>
              <a:gd name="connsiteX3" fmla="*/ 1688123 w 7315199"/>
              <a:gd name="connsiteY3" fmla="*/ 0 h 2757881"/>
              <a:gd name="connsiteX4" fmla="*/ 2323982 w 7315199"/>
              <a:gd name="connsiteY4" fmla="*/ 0 h 2757881"/>
              <a:gd name="connsiteX5" fmla="*/ 2667234 w 7315199"/>
              <a:gd name="connsiteY5" fmla="*/ 0 h 2757881"/>
              <a:gd name="connsiteX6" fmla="*/ 3010486 w 7315199"/>
              <a:gd name="connsiteY6" fmla="*/ 0 h 2757881"/>
              <a:gd name="connsiteX7" fmla="*/ 3719497 w 7315199"/>
              <a:gd name="connsiteY7" fmla="*/ 0 h 2757881"/>
              <a:gd name="connsiteX8" fmla="*/ 4282205 w 7315199"/>
              <a:gd name="connsiteY8" fmla="*/ 0 h 2757881"/>
              <a:gd name="connsiteX9" fmla="*/ 4625457 w 7315199"/>
              <a:gd name="connsiteY9" fmla="*/ 0 h 2757881"/>
              <a:gd name="connsiteX10" fmla="*/ 5188164 w 7315199"/>
              <a:gd name="connsiteY10" fmla="*/ 0 h 2757881"/>
              <a:gd name="connsiteX11" fmla="*/ 5897176 w 7315199"/>
              <a:gd name="connsiteY11" fmla="*/ 0 h 2757881"/>
              <a:gd name="connsiteX12" fmla="*/ 6386731 w 7315199"/>
              <a:gd name="connsiteY12" fmla="*/ 0 h 2757881"/>
              <a:gd name="connsiteX13" fmla="*/ 7315199 w 7315199"/>
              <a:gd name="connsiteY13" fmla="*/ 0 h 2757881"/>
              <a:gd name="connsiteX14" fmla="*/ 7315199 w 7315199"/>
              <a:gd name="connsiteY14" fmla="*/ 551576 h 2757881"/>
              <a:gd name="connsiteX15" fmla="*/ 7315199 w 7315199"/>
              <a:gd name="connsiteY15" fmla="*/ 1158310 h 2757881"/>
              <a:gd name="connsiteX16" fmla="*/ 7315199 w 7315199"/>
              <a:gd name="connsiteY16" fmla="*/ 1709886 h 2757881"/>
              <a:gd name="connsiteX17" fmla="*/ 7315199 w 7315199"/>
              <a:gd name="connsiteY17" fmla="*/ 2757881 h 2757881"/>
              <a:gd name="connsiteX18" fmla="*/ 6825643 w 7315199"/>
              <a:gd name="connsiteY18" fmla="*/ 2757881 h 2757881"/>
              <a:gd name="connsiteX19" fmla="*/ 6409240 w 7315199"/>
              <a:gd name="connsiteY19" fmla="*/ 2757881 h 2757881"/>
              <a:gd name="connsiteX20" fmla="*/ 5700228 w 7315199"/>
              <a:gd name="connsiteY20" fmla="*/ 2757881 h 2757881"/>
              <a:gd name="connsiteX21" fmla="*/ 5137521 w 7315199"/>
              <a:gd name="connsiteY21" fmla="*/ 2757881 h 2757881"/>
              <a:gd name="connsiteX22" fmla="*/ 4794269 w 7315199"/>
              <a:gd name="connsiteY22" fmla="*/ 2757881 h 2757881"/>
              <a:gd name="connsiteX23" fmla="*/ 4231561 w 7315199"/>
              <a:gd name="connsiteY23" fmla="*/ 2757881 h 2757881"/>
              <a:gd name="connsiteX24" fmla="*/ 3742006 w 7315199"/>
              <a:gd name="connsiteY24" fmla="*/ 2757881 h 2757881"/>
              <a:gd name="connsiteX25" fmla="*/ 3252450 w 7315199"/>
              <a:gd name="connsiteY25" fmla="*/ 2757881 h 2757881"/>
              <a:gd name="connsiteX26" fmla="*/ 2762894 w 7315199"/>
              <a:gd name="connsiteY26" fmla="*/ 2757881 h 2757881"/>
              <a:gd name="connsiteX27" fmla="*/ 2273339 w 7315199"/>
              <a:gd name="connsiteY27" fmla="*/ 2757881 h 2757881"/>
              <a:gd name="connsiteX28" fmla="*/ 1637479 w 7315199"/>
              <a:gd name="connsiteY28" fmla="*/ 2757881 h 2757881"/>
              <a:gd name="connsiteX29" fmla="*/ 1074772 w 7315199"/>
              <a:gd name="connsiteY29" fmla="*/ 2757881 h 2757881"/>
              <a:gd name="connsiteX30" fmla="*/ 731520 w 7315199"/>
              <a:gd name="connsiteY30" fmla="*/ 2757881 h 2757881"/>
              <a:gd name="connsiteX31" fmla="*/ 0 w 7315199"/>
              <a:gd name="connsiteY31" fmla="*/ 2757881 h 2757881"/>
              <a:gd name="connsiteX32" fmla="*/ 0 w 7315199"/>
              <a:gd name="connsiteY32" fmla="*/ 2178726 h 2757881"/>
              <a:gd name="connsiteX33" fmla="*/ 0 w 7315199"/>
              <a:gd name="connsiteY33" fmla="*/ 1571992 h 2757881"/>
              <a:gd name="connsiteX34" fmla="*/ 0 w 7315199"/>
              <a:gd name="connsiteY34" fmla="*/ 1103152 h 2757881"/>
              <a:gd name="connsiteX35" fmla="*/ 0 w 7315199"/>
              <a:gd name="connsiteY35" fmla="*/ 634313 h 2757881"/>
              <a:gd name="connsiteX36" fmla="*/ 0 w 7315199"/>
              <a:gd name="connsiteY36" fmla="*/ 0 h 275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15199" h="2757881" fill="none" extrusionOk="0">
                <a:moveTo>
                  <a:pt x="0" y="0"/>
                </a:moveTo>
                <a:cubicBezTo>
                  <a:pt x="237484" y="-77970"/>
                  <a:pt x="554075" y="17442"/>
                  <a:pt x="709012" y="0"/>
                </a:cubicBezTo>
                <a:cubicBezTo>
                  <a:pt x="863949" y="-17442"/>
                  <a:pt x="981840" y="25015"/>
                  <a:pt x="1125415" y="0"/>
                </a:cubicBezTo>
                <a:cubicBezTo>
                  <a:pt x="1268990" y="-25015"/>
                  <a:pt x="1508271" y="43650"/>
                  <a:pt x="1688123" y="0"/>
                </a:cubicBezTo>
                <a:cubicBezTo>
                  <a:pt x="1867975" y="-43650"/>
                  <a:pt x="2027304" y="67548"/>
                  <a:pt x="2323982" y="0"/>
                </a:cubicBezTo>
                <a:cubicBezTo>
                  <a:pt x="2620660" y="-67548"/>
                  <a:pt x="2569936" y="27064"/>
                  <a:pt x="2667234" y="0"/>
                </a:cubicBezTo>
                <a:cubicBezTo>
                  <a:pt x="2764532" y="-27064"/>
                  <a:pt x="2927427" y="38834"/>
                  <a:pt x="3010486" y="0"/>
                </a:cubicBezTo>
                <a:cubicBezTo>
                  <a:pt x="3093545" y="-38834"/>
                  <a:pt x="3532923" y="46640"/>
                  <a:pt x="3719497" y="0"/>
                </a:cubicBezTo>
                <a:cubicBezTo>
                  <a:pt x="3906071" y="-46640"/>
                  <a:pt x="4158052" y="1890"/>
                  <a:pt x="4282205" y="0"/>
                </a:cubicBezTo>
                <a:cubicBezTo>
                  <a:pt x="4406358" y="-1890"/>
                  <a:pt x="4471047" y="14927"/>
                  <a:pt x="4625457" y="0"/>
                </a:cubicBezTo>
                <a:cubicBezTo>
                  <a:pt x="4779867" y="-14927"/>
                  <a:pt x="5009870" y="9454"/>
                  <a:pt x="5188164" y="0"/>
                </a:cubicBezTo>
                <a:cubicBezTo>
                  <a:pt x="5366458" y="-9454"/>
                  <a:pt x="5694907" y="81540"/>
                  <a:pt x="5897176" y="0"/>
                </a:cubicBezTo>
                <a:cubicBezTo>
                  <a:pt x="6099445" y="-81540"/>
                  <a:pt x="6147791" y="8808"/>
                  <a:pt x="6386731" y="0"/>
                </a:cubicBezTo>
                <a:cubicBezTo>
                  <a:pt x="6625671" y="-8808"/>
                  <a:pt x="6979269" y="16913"/>
                  <a:pt x="7315199" y="0"/>
                </a:cubicBezTo>
                <a:cubicBezTo>
                  <a:pt x="7335150" y="270300"/>
                  <a:pt x="7311995" y="306812"/>
                  <a:pt x="7315199" y="551576"/>
                </a:cubicBezTo>
                <a:cubicBezTo>
                  <a:pt x="7318403" y="796340"/>
                  <a:pt x="7311152" y="994214"/>
                  <a:pt x="7315199" y="1158310"/>
                </a:cubicBezTo>
                <a:cubicBezTo>
                  <a:pt x="7319246" y="1322406"/>
                  <a:pt x="7270334" y="1491383"/>
                  <a:pt x="7315199" y="1709886"/>
                </a:cubicBezTo>
                <a:cubicBezTo>
                  <a:pt x="7360064" y="1928389"/>
                  <a:pt x="7217987" y="2236129"/>
                  <a:pt x="7315199" y="2757881"/>
                </a:cubicBezTo>
                <a:cubicBezTo>
                  <a:pt x="7107781" y="2769344"/>
                  <a:pt x="7040923" y="2740285"/>
                  <a:pt x="6825643" y="2757881"/>
                </a:cubicBezTo>
                <a:cubicBezTo>
                  <a:pt x="6610363" y="2775477"/>
                  <a:pt x="6607938" y="2734418"/>
                  <a:pt x="6409240" y="2757881"/>
                </a:cubicBezTo>
                <a:cubicBezTo>
                  <a:pt x="6210542" y="2781344"/>
                  <a:pt x="5951066" y="2727968"/>
                  <a:pt x="5700228" y="2757881"/>
                </a:cubicBezTo>
                <a:cubicBezTo>
                  <a:pt x="5449390" y="2787794"/>
                  <a:pt x="5295752" y="2741551"/>
                  <a:pt x="5137521" y="2757881"/>
                </a:cubicBezTo>
                <a:cubicBezTo>
                  <a:pt x="4979290" y="2774211"/>
                  <a:pt x="4940292" y="2726787"/>
                  <a:pt x="4794269" y="2757881"/>
                </a:cubicBezTo>
                <a:cubicBezTo>
                  <a:pt x="4648246" y="2788975"/>
                  <a:pt x="4469395" y="2734286"/>
                  <a:pt x="4231561" y="2757881"/>
                </a:cubicBezTo>
                <a:cubicBezTo>
                  <a:pt x="3993727" y="2781476"/>
                  <a:pt x="3891480" y="2703627"/>
                  <a:pt x="3742006" y="2757881"/>
                </a:cubicBezTo>
                <a:cubicBezTo>
                  <a:pt x="3592533" y="2812135"/>
                  <a:pt x="3458580" y="2726816"/>
                  <a:pt x="3252450" y="2757881"/>
                </a:cubicBezTo>
                <a:cubicBezTo>
                  <a:pt x="3046320" y="2788946"/>
                  <a:pt x="2897654" y="2704907"/>
                  <a:pt x="2762894" y="2757881"/>
                </a:cubicBezTo>
                <a:cubicBezTo>
                  <a:pt x="2628134" y="2810855"/>
                  <a:pt x="2430707" y="2752496"/>
                  <a:pt x="2273339" y="2757881"/>
                </a:cubicBezTo>
                <a:cubicBezTo>
                  <a:pt x="2115971" y="2763266"/>
                  <a:pt x="1812502" y="2707649"/>
                  <a:pt x="1637479" y="2757881"/>
                </a:cubicBezTo>
                <a:cubicBezTo>
                  <a:pt x="1462456" y="2808113"/>
                  <a:pt x="1323755" y="2711845"/>
                  <a:pt x="1074772" y="2757881"/>
                </a:cubicBezTo>
                <a:cubicBezTo>
                  <a:pt x="825789" y="2803917"/>
                  <a:pt x="822983" y="2726628"/>
                  <a:pt x="731520" y="2757881"/>
                </a:cubicBezTo>
                <a:cubicBezTo>
                  <a:pt x="640057" y="2789134"/>
                  <a:pt x="286044" y="2726081"/>
                  <a:pt x="0" y="2757881"/>
                </a:cubicBezTo>
                <a:cubicBezTo>
                  <a:pt x="-61981" y="2495974"/>
                  <a:pt x="65881" y="2367216"/>
                  <a:pt x="0" y="2178726"/>
                </a:cubicBezTo>
                <a:cubicBezTo>
                  <a:pt x="-65881" y="1990236"/>
                  <a:pt x="4009" y="1836842"/>
                  <a:pt x="0" y="1571992"/>
                </a:cubicBezTo>
                <a:cubicBezTo>
                  <a:pt x="-4009" y="1307142"/>
                  <a:pt x="32085" y="1206390"/>
                  <a:pt x="0" y="1103152"/>
                </a:cubicBezTo>
                <a:cubicBezTo>
                  <a:pt x="-32085" y="999914"/>
                  <a:pt x="29435" y="741626"/>
                  <a:pt x="0" y="634313"/>
                </a:cubicBezTo>
                <a:cubicBezTo>
                  <a:pt x="-29435" y="527000"/>
                  <a:pt x="63110" y="285590"/>
                  <a:pt x="0" y="0"/>
                </a:cubicBezTo>
                <a:close/>
              </a:path>
              <a:path w="7315199" h="2757881" stroke="0" extrusionOk="0">
                <a:moveTo>
                  <a:pt x="0" y="0"/>
                </a:moveTo>
                <a:cubicBezTo>
                  <a:pt x="204595" y="-20742"/>
                  <a:pt x="254502" y="7406"/>
                  <a:pt x="489556" y="0"/>
                </a:cubicBezTo>
                <a:cubicBezTo>
                  <a:pt x="724610" y="-7406"/>
                  <a:pt x="712392" y="19703"/>
                  <a:pt x="832807" y="0"/>
                </a:cubicBezTo>
                <a:cubicBezTo>
                  <a:pt x="953222" y="-19703"/>
                  <a:pt x="1280411" y="40802"/>
                  <a:pt x="1541819" y="0"/>
                </a:cubicBezTo>
                <a:cubicBezTo>
                  <a:pt x="1803227" y="-40802"/>
                  <a:pt x="1839785" y="56678"/>
                  <a:pt x="2031374" y="0"/>
                </a:cubicBezTo>
                <a:cubicBezTo>
                  <a:pt x="2222963" y="-56678"/>
                  <a:pt x="2334991" y="34960"/>
                  <a:pt x="2520930" y="0"/>
                </a:cubicBezTo>
                <a:cubicBezTo>
                  <a:pt x="2706869" y="-34960"/>
                  <a:pt x="2968425" y="73003"/>
                  <a:pt x="3229942" y="0"/>
                </a:cubicBezTo>
                <a:cubicBezTo>
                  <a:pt x="3491459" y="-73003"/>
                  <a:pt x="3549015" y="26017"/>
                  <a:pt x="3646345" y="0"/>
                </a:cubicBezTo>
                <a:cubicBezTo>
                  <a:pt x="3743675" y="-26017"/>
                  <a:pt x="4087625" y="12560"/>
                  <a:pt x="4355357" y="0"/>
                </a:cubicBezTo>
                <a:cubicBezTo>
                  <a:pt x="4623089" y="-12560"/>
                  <a:pt x="4890162" y="70200"/>
                  <a:pt x="5064369" y="0"/>
                </a:cubicBezTo>
                <a:cubicBezTo>
                  <a:pt x="5238576" y="-70200"/>
                  <a:pt x="5477114" y="56662"/>
                  <a:pt x="5627076" y="0"/>
                </a:cubicBezTo>
                <a:cubicBezTo>
                  <a:pt x="5777038" y="-56662"/>
                  <a:pt x="6154045" y="5747"/>
                  <a:pt x="6336088" y="0"/>
                </a:cubicBezTo>
                <a:cubicBezTo>
                  <a:pt x="6518131" y="-5747"/>
                  <a:pt x="6624612" y="7327"/>
                  <a:pt x="6825643" y="0"/>
                </a:cubicBezTo>
                <a:cubicBezTo>
                  <a:pt x="7026675" y="-7327"/>
                  <a:pt x="7148456" y="57048"/>
                  <a:pt x="7315199" y="0"/>
                </a:cubicBezTo>
                <a:cubicBezTo>
                  <a:pt x="7367178" y="254226"/>
                  <a:pt x="7283749" y="419872"/>
                  <a:pt x="7315199" y="579155"/>
                </a:cubicBezTo>
                <a:cubicBezTo>
                  <a:pt x="7346649" y="738439"/>
                  <a:pt x="7285054" y="984343"/>
                  <a:pt x="7315199" y="1130731"/>
                </a:cubicBezTo>
                <a:cubicBezTo>
                  <a:pt x="7345344" y="1277119"/>
                  <a:pt x="7300504" y="1445389"/>
                  <a:pt x="7315199" y="1682307"/>
                </a:cubicBezTo>
                <a:cubicBezTo>
                  <a:pt x="7329894" y="1919225"/>
                  <a:pt x="7269234" y="2128980"/>
                  <a:pt x="7315199" y="2261462"/>
                </a:cubicBezTo>
                <a:cubicBezTo>
                  <a:pt x="7361164" y="2393944"/>
                  <a:pt x="7268142" y="2526873"/>
                  <a:pt x="7315199" y="2757881"/>
                </a:cubicBezTo>
                <a:cubicBezTo>
                  <a:pt x="7186214" y="2759525"/>
                  <a:pt x="6859782" y="2700473"/>
                  <a:pt x="6679339" y="2757881"/>
                </a:cubicBezTo>
                <a:cubicBezTo>
                  <a:pt x="6498896" y="2815289"/>
                  <a:pt x="6458260" y="2748549"/>
                  <a:pt x="6262936" y="2757881"/>
                </a:cubicBezTo>
                <a:cubicBezTo>
                  <a:pt x="6067612" y="2767213"/>
                  <a:pt x="5885989" y="2702271"/>
                  <a:pt x="5553924" y="2757881"/>
                </a:cubicBezTo>
                <a:cubicBezTo>
                  <a:pt x="5221859" y="2813491"/>
                  <a:pt x="5187973" y="2714607"/>
                  <a:pt x="4991217" y="2757881"/>
                </a:cubicBezTo>
                <a:cubicBezTo>
                  <a:pt x="4794461" y="2801155"/>
                  <a:pt x="4696505" y="2740066"/>
                  <a:pt x="4574813" y="2757881"/>
                </a:cubicBezTo>
                <a:cubicBezTo>
                  <a:pt x="4453121" y="2775696"/>
                  <a:pt x="4279871" y="2749960"/>
                  <a:pt x="4012105" y="2757881"/>
                </a:cubicBezTo>
                <a:cubicBezTo>
                  <a:pt x="3744339" y="2765802"/>
                  <a:pt x="3819325" y="2746864"/>
                  <a:pt x="3668854" y="2757881"/>
                </a:cubicBezTo>
                <a:cubicBezTo>
                  <a:pt x="3518383" y="2768898"/>
                  <a:pt x="3495319" y="2742885"/>
                  <a:pt x="3325602" y="2757881"/>
                </a:cubicBezTo>
                <a:cubicBezTo>
                  <a:pt x="3155885" y="2772877"/>
                  <a:pt x="2903762" y="2708650"/>
                  <a:pt x="2762894" y="2757881"/>
                </a:cubicBezTo>
                <a:cubicBezTo>
                  <a:pt x="2622026" y="2807112"/>
                  <a:pt x="2522234" y="2737300"/>
                  <a:pt x="2346491" y="2757881"/>
                </a:cubicBezTo>
                <a:cubicBezTo>
                  <a:pt x="2170748" y="2778462"/>
                  <a:pt x="1940056" y="2700341"/>
                  <a:pt x="1710631" y="2757881"/>
                </a:cubicBezTo>
                <a:cubicBezTo>
                  <a:pt x="1481206" y="2815421"/>
                  <a:pt x="1443108" y="2713084"/>
                  <a:pt x="1294228" y="2757881"/>
                </a:cubicBezTo>
                <a:cubicBezTo>
                  <a:pt x="1145348" y="2802678"/>
                  <a:pt x="933565" y="2689024"/>
                  <a:pt x="658368" y="2757881"/>
                </a:cubicBezTo>
                <a:cubicBezTo>
                  <a:pt x="383171" y="2826738"/>
                  <a:pt x="163391" y="2714094"/>
                  <a:pt x="0" y="2757881"/>
                </a:cubicBezTo>
                <a:cubicBezTo>
                  <a:pt x="-26964" y="2483574"/>
                  <a:pt x="49080" y="2304368"/>
                  <a:pt x="0" y="2178726"/>
                </a:cubicBezTo>
                <a:cubicBezTo>
                  <a:pt x="-49080" y="2053085"/>
                  <a:pt x="18560" y="1827031"/>
                  <a:pt x="0" y="1599571"/>
                </a:cubicBezTo>
                <a:cubicBezTo>
                  <a:pt x="-18560" y="1372111"/>
                  <a:pt x="56185" y="1214964"/>
                  <a:pt x="0" y="992837"/>
                </a:cubicBezTo>
                <a:cubicBezTo>
                  <a:pt x="-56185" y="770710"/>
                  <a:pt x="108346" y="239534"/>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TextBox 5">
            <a:extLst>
              <a:ext uri="{FF2B5EF4-FFF2-40B4-BE49-F238E27FC236}">
                <a16:creationId xmlns:a16="http://schemas.microsoft.com/office/drawing/2014/main" id="{54CF5648-4D64-4C25-79F6-BDF218D14F0C}"/>
              </a:ext>
            </a:extLst>
          </p:cNvPr>
          <p:cNvSpPr txBox="1"/>
          <p:nvPr/>
        </p:nvSpPr>
        <p:spPr>
          <a:xfrm>
            <a:off x="0" y="6391346"/>
            <a:ext cx="11768667" cy="984885"/>
          </a:xfrm>
          <a:prstGeom prst="rect">
            <a:avLst/>
          </a:prstGeom>
          <a:noFill/>
        </p:spPr>
        <p:txBody>
          <a:bodyPr wrap="square">
            <a:spAutoFit/>
          </a:bodyPr>
          <a:lstStyle/>
          <a:p>
            <a:r>
              <a:rPr lang="en-US" sz="1400" dirty="0"/>
              <a:t>https://</a:t>
            </a:r>
            <a:r>
              <a:rPr lang="en-US" sz="1400" dirty="0" err="1"/>
              <a:t>www.whitehouse.gov</a:t>
            </a:r>
            <a:r>
              <a:rPr lang="en-US" sz="1400" dirty="0"/>
              <a:t>/presidential-actions/2025/02/establishing-the-presidents-make-america-healthy-again-commission/</a:t>
            </a:r>
          </a:p>
          <a:p>
            <a:r>
              <a:rPr lang="en-US" sz="1400" dirty="0"/>
              <a:t>Wu et al. J </a:t>
            </a:r>
            <a:r>
              <a:rPr lang="en-US" sz="1400" dirty="0" err="1"/>
              <a:t>Hematol</a:t>
            </a:r>
            <a:r>
              <a:rPr lang="en-US" sz="1400" dirty="0"/>
              <a:t> Oncol. 2024 Nov 29;17:119.</a:t>
            </a:r>
          </a:p>
          <a:p>
            <a:endParaRPr lang="en-US" sz="1500" dirty="0"/>
          </a:p>
          <a:p>
            <a:endParaRPr lang="en-US" sz="1500" dirty="0"/>
          </a:p>
        </p:txBody>
      </p:sp>
      <p:sp>
        <p:nvSpPr>
          <p:cNvPr id="2" name="Content Placeholder 2">
            <a:extLst>
              <a:ext uri="{FF2B5EF4-FFF2-40B4-BE49-F238E27FC236}">
                <a16:creationId xmlns:a16="http://schemas.microsoft.com/office/drawing/2014/main" id="{8E9EB3C1-6B7D-0A3D-4026-724F01F8D46C}"/>
              </a:ext>
            </a:extLst>
          </p:cNvPr>
          <p:cNvSpPr txBox="1">
            <a:spLocks/>
          </p:cNvSpPr>
          <p:nvPr/>
        </p:nvSpPr>
        <p:spPr>
          <a:xfrm>
            <a:off x="1003840" y="4254563"/>
            <a:ext cx="10511798" cy="881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solidFill>
                  <a:schemeClr val="accent1"/>
                </a:solidFill>
                <a:latin typeface="Arial Narrow" panose="020B0604020202020204" pitchFamily="34" charset="0"/>
                <a:cs typeface="Arial Narrow" panose="020B0604020202020204" pitchFamily="34" charset="0"/>
              </a:rPr>
              <a:t>President Trump cited cancer statistics in Feb 2025 Executive Order: </a:t>
            </a:r>
          </a:p>
        </p:txBody>
      </p:sp>
      <p:sp>
        <p:nvSpPr>
          <p:cNvPr id="3" name="Content Placeholder 2">
            <a:extLst>
              <a:ext uri="{FF2B5EF4-FFF2-40B4-BE49-F238E27FC236}">
                <a16:creationId xmlns:a16="http://schemas.microsoft.com/office/drawing/2014/main" id="{3D4E6E95-DDD6-C684-F189-3817EB604367}"/>
              </a:ext>
            </a:extLst>
          </p:cNvPr>
          <p:cNvSpPr txBox="1">
            <a:spLocks/>
          </p:cNvSpPr>
          <p:nvPr/>
        </p:nvSpPr>
        <p:spPr>
          <a:xfrm>
            <a:off x="161366" y="4840135"/>
            <a:ext cx="11607301" cy="1846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latin typeface="Arial Narrow" panose="020B0604020202020204" pitchFamily="34" charset="0"/>
                <a:cs typeface="Arial Narrow" panose="020B0604020202020204" pitchFamily="34" charset="0"/>
              </a:rPr>
              <a:t> “Across 204 countries and territories, the United States had the highest age-standardized incidence rate of cancer in 2021, nearly double the next-highest rate.  Further, from 1990-2021, the United States experienced an 88 percent increase in cancer, the largest percentage increase of any country evaluated.”  </a:t>
            </a:r>
          </a:p>
        </p:txBody>
      </p:sp>
      <p:sp>
        <p:nvSpPr>
          <p:cNvPr id="7" name="Title 1">
            <a:extLst>
              <a:ext uri="{FF2B5EF4-FFF2-40B4-BE49-F238E27FC236}">
                <a16:creationId xmlns:a16="http://schemas.microsoft.com/office/drawing/2014/main" id="{9F4B9E73-6BFC-ADC0-9FAA-B8E9B706B4A6}"/>
              </a:ext>
            </a:extLst>
          </p:cNvPr>
          <p:cNvSpPr>
            <a:spLocks noGrp="1"/>
          </p:cNvSpPr>
          <p:nvPr>
            <p:ph type="title"/>
          </p:nvPr>
        </p:nvSpPr>
        <p:spPr>
          <a:xfrm>
            <a:off x="161365" y="-33803"/>
            <a:ext cx="11911365" cy="1325563"/>
          </a:xfrm>
        </p:spPr>
        <p:txBody>
          <a:bodyPr/>
          <a:lstStyle/>
          <a:p>
            <a:pPr algn="ctr"/>
            <a:r>
              <a:rPr lang="en-US" dirty="0"/>
              <a:t>9. We inform public policy</a:t>
            </a:r>
          </a:p>
        </p:txBody>
      </p:sp>
      <p:cxnSp>
        <p:nvCxnSpPr>
          <p:cNvPr id="8" name="Straight Connector 7">
            <a:extLst>
              <a:ext uri="{FF2B5EF4-FFF2-40B4-BE49-F238E27FC236}">
                <a16:creationId xmlns:a16="http://schemas.microsoft.com/office/drawing/2014/main" id="{749247C1-E68D-4790-1328-61ABA52D87E4}"/>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250AD23-E7FE-23C5-4D45-D06FF4751E1E}"/>
              </a:ext>
            </a:extLst>
          </p:cNvPr>
          <p:cNvCxnSpPr>
            <a:cxnSpLocks/>
          </p:cNvCxnSpPr>
          <p:nvPr/>
        </p:nvCxnSpPr>
        <p:spPr>
          <a:xfrm>
            <a:off x="51627" y="6447328"/>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94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E6CA6AC-EF45-CE83-1493-4157B66FD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5852" r="40192"/>
          <a:stretch>
            <a:fillRect/>
          </a:stretch>
        </p:blipFill>
        <p:spPr bwMode="auto">
          <a:xfrm>
            <a:off x="6001971" y="0"/>
            <a:ext cx="6149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D02C43-1E57-00E1-C86E-22DBCFEAB2FB}"/>
              </a:ext>
            </a:extLst>
          </p:cNvPr>
          <p:cNvSpPr txBox="1"/>
          <p:nvPr/>
        </p:nvSpPr>
        <p:spPr>
          <a:xfrm>
            <a:off x="40479" y="6400859"/>
            <a:ext cx="12111042"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Photo by </a:t>
            </a:r>
            <a:r>
              <a:rPr lang="en-US" sz="1200" b="0" i="0" dirty="0">
                <a:effectLst/>
                <a:latin typeface="Arial" panose="020B0604020202020204" pitchFamily="34" charset="0"/>
                <a:cs typeface="Arial" panose="020B0604020202020204" pitchFamily="34" charset="0"/>
              </a:rPr>
              <a:t>Lance Cpl. Kyle Baskin https://</a:t>
            </a:r>
            <a:r>
              <a:rPr lang="en-US" sz="1200" b="0" i="0" dirty="0" err="1">
                <a:effectLst/>
                <a:latin typeface="Arial" panose="020B0604020202020204" pitchFamily="34" charset="0"/>
                <a:cs typeface="Arial" panose="020B0604020202020204" pitchFamily="34" charset="0"/>
              </a:rPr>
              <a:t>media.defense.gov</a:t>
            </a:r>
            <a:r>
              <a:rPr lang="en-US" sz="1200" b="0" i="0" dirty="0">
                <a:effectLst/>
                <a:latin typeface="Arial" panose="020B0604020202020204" pitchFamily="34" charset="0"/>
                <a:cs typeface="Arial" panose="020B0604020202020204" pitchFamily="34" charset="0"/>
              </a:rPr>
              <a:t>/2025/Feb/25/2003651598/-1/-1/0/250210-M-QX760-1375.JPG,                 </a:t>
            </a:r>
            <a:r>
              <a:rPr lang="en-US" sz="1200" dirty="0">
                <a:latin typeface="Arial" panose="020B0604020202020204" pitchFamily="34" charset="0"/>
                <a:cs typeface="Arial" panose="020B0604020202020204" pitchFamily="34" charset="0"/>
              </a:rPr>
              <a:t>Bove et al Environ Health 2024;23:61</a:t>
            </a:r>
          </a:p>
          <a:p>
            <a:r>
              <a:rPr lang="en-US" sz="1200" b="0" i="0" dirty="0">
                <a:effectLst/>
                <a:latin typeface="Arial" panose="020B0604020202020204" pitchFamily="34" charset="0"/>
                <a:cs typeface="Arial" panose="020B0604020202020204" pitchFamily="34" charset="0"/>
              </a:rPr>
              <a:t>Bove et al. </a:t>
            </a:r>
            <a:r>
              <a:rPr lang="en-US" sz="1200" b="0" i="0" dirty="0" err="1">
                <a:effectLst/>
                <a:latin typeface="Arial" panose="020B0604020202020204" pitchFamily="34" charset="0"/>
                <a:cs typeface="Arial" panose="020B0604020202020204" pitchFamily="34" charset="0"/>
              </a:rPr>
              <a:t>Envir</a:t>
            </a:r>
            <a:r>
              <a:rPr lang="en-US" sz="1200" b="0" i="0" dirty="0">
                <a:effectLst/>
                <a:latin typeface="Arial" panose="020B0604020202020204" pitchFamily="34" charset="0"/>
                <a:cs typeface="Arial" panose="020B0604020202020204" pitchFamily="34" charset="0"/>
              </a:rPr>
              <a:t> Health </a:t>
            </a:r>
            <a:r>
              <a:rPr lang="en-US" sz="1200" b="0" i="0" dirty="0" err="1">
                <a:effectLst/>
                <a:latin typeface="Arial" panose="020B0604020202020204" pitchFamily="34" charset="0"/>
                <a:cs typeface="Arial" panose="020B0604020202020204" pitchFamily="34" charset="0"/>
              </a:rPr>
              <a:t>Perspect</a:t>
            </a:r>
            <a:r>
              <a:rPr lang="en-US" sz="1200" b="0" i="0" dirty="0">
                <a:effectLst/>
                <a:latin typeface="Arial" panose="020B0604020202020204" pitchFamily="34" charset="0"/>
                <a:cs typeface="Arial" panose="020B0604020202020204" pitchFamily="34" charset="0"/>
              </a:rPr>
              <a:t> 2024, 132, 10: 107008                 </a:t>
            </a:r>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www.va.gov</a:t>
            </a:r>
            <a:r>
              <a:rPr lang="en-US" sz="1200" dirty="0">
                <a:latin typeface="Arial" panose="020B0604020202020204" pitchFamily="34" charset="0"/>
                <a:cs typeface="Arial" panose="020B0604020202020204" pitchFamily="34" charset="0"/>
              </a:rPr>
              <a:t>/disability/eligibility/hazardous-materials-exposure/camp-</a:t>
            </a:r>
            <a:r>
              <a:rPr lang="en-US" sz="1200" dirty="0" err="1">
                <a:latin typeface="Arial" panose="020B0604020202020204" pitchFamily="34" charset="0"/>
                <a:cs typeface="Arial" panose="020B0604020202020204" pitchFamily="34" charset="0"/>
              </a:rPr>
              <a:t>lejeune</a:t>
            </a:r>
            <a:r>
              <a:rPr lang="en-US" sz="1200" dirty="0">
                <a:latin typeface="Arial" panose="020B0604020202020204" pitchFamily="34" charset="0"/>
                <a:cs typeface="Arial" panose="020B0604020202020204" pitchFamily="34" charset="0"/>
              </a:rPr>
              <a:t>-water-contamination/</a:t>
            </a:r>
          </a:p>
        </p:txBody>
      </p:sp>
      <p:sp>
        <p:nvSpPr>
          <p:cNvPr id="5" name="TextBox 4">
            <a:extLst>
              <a:ext uri="{FF2B5EF4-FFF2-40B4-BE49-F238E27FC236}">
                <a16:creationId xmlns:a16="http://schemas.microsoft.com/office/drawing/2014/main" id="{5153D712-6543-1FDD-61D3-977F1F8EBCE4}"/>
              </a:ext>
            </a:extLst>
          </p:cNvPr>
          <p:cNvSpPr txBox="1"/>
          <p:nvPr/>
        </p:nvSpPr>
        <p:spPr>
          <a:xfrm>
            <a:off x="198780" y="1625181"/>
            <a:ext cx="11673179" cy="4708981"/>
          </a:xfrm>
          <a:prstGeom prst="rect">
            <a:avLst/>
          </a:prstGeom>
          <a:noFill/>
        </p:spPr>
        <p:txBody>
          <a:bodyPr wrap="square" rtlCol="0">
            <a:spAutoFit/>
          </a:bodyPr>
          <a:lstStyle/>
          <a:p>
            <a:r>
              <a:rPr lang="en-US" sz="3200" dirty="0">
                <a:solidFill>
                  <a:schemeClr val="accent1"/>
                </a:solidFill>
              </a:rPr>
              <a:t>EG Camp LeJeune Study, North Carolina</a:t>
            </a:r>
          </a:p>
          <a:p>
            <a:endParaRPr lang="en-US" sz="2800" dirty="0"/>
          </a:p>
          <a:p>
            <a:r>
              <a:rPr lang="en-US" sz="2400" b="0" i="0" dirty="0">
                <a:effectLst/>
                <a:latin typeface="Roboto" panose="02000000000000000000" pitchFamily="2" charset="0"/>
              </a:rPr>
              <a:t>1953-85 - US Marine Corps Base Camp Lejeune’s </a:t>
            </a:r>
            <a:r>
              <a:rPr lang="en-US" sz="2400" dirty="0">
                <a:latin typeface="Roboto" panose="02000000000000000000" pitchFamily="2" charset="0"/>
              </a:rPr>
              <a:t>drinking water highly </a:t>
            </a:r>
            <a:r>
              <a:rPr lang="en-US" sz="2400" b="0" i="0" dirty="0">
                <a:effectLst/>
                <a:latin typeface="Roboto" panose="02000000000000000000" pitchFamily="2" charset="0"/>
              </a:rPr>
              <a:t>contaminated </a:t>
            </a:r>
            <a:r>
              <a:rPr lang="en-US" sz="2400" b="0" i="0" dirty="0" err="1">
                <a:effectLst/>
                <a:latin typeface="Roboto" panose="02000000000000000000" pitchFamily="2" charset="0"/>
              </a:rPr>
              <a:t>eg</a:t>
            </a:r>
            <a:r>
              <a:rPr lang="en-US" sz="2400" b="0" i="0" dirty="0">
                <a:effectLst/>
                <a:latin typeface="Roboto" panose="02000000000000000000" pitchFamily="2" charset="0"/>
              </a:rPr>
              <a:t> TCE, benzene, vinyl chloride</a:t>
            </a:r>
          </a:p>
          <a:p>
            <a:endParaRPr lang="en-US" sz="2400" dirty="0">
              <a:latin typeface="Roboto" panose="02000000000000000000" pitchFamily="2" charset="0"/>
            </a:endParaRPr>
          </a:p>
          <a:p>
            <a:r>
              <a:rPr lang="en-US" sz="2400" dirty="0">
                <a:latin typeface="Roboto" panose="02000000000000000000" pitchFamily="2" charset="0"/>
              </a:rPr>
              <a:t>54 US Cancer Registries identified cancers for the study</a:t>
            </a:r>
          </a:p>
          <a:p>
            <a:endParaRPr lang="en-US" sz="2400" dirty="0">
              <a:latin typeface="Roboto" panose="02000000000000000000" pitchFamily="2" charset="0"/>
            </a:endParaRPr>
          </a:p>
          <a:p>
            <a:r>
              <a:rPr lang="en-US" sz="2400" dirty="0">
                <a:latin typeface="Roboto" panose="02000000000000000000" pitchFamily="2" charset="0"/>
              </a:rPr>
              <a:t>      hematological cancers, lymphoma, &amp; cancers of esophagus, larynx, thyroid, lung</a:t>
            </a:r>
          </a:p>
          <a:p>
            <a:endParaRPr lang="en-US" sz="2400" dirty="0">
              <a:latin typeface="Roboto" panose="02000000000000000000" pitchFamily="2" charset="0"/>
            </a:endParaRPr>
          </a:p>
          <a:p>
            <a:r>
              <a:rPr lang="en-US" sz="2400" dirty="0">
                <a:latin typeface="Roboto" panose="02000000000000000000" pitchFamily="2" charset="0"/>
              </a:rPr>
              <a:t>~ 1 million people exposed over 32 years </a:t>
            </a:r>
          </a:p>
          <a:p>
            <a:r>
              <a:rPr lang="en-US" sz="2400" dirty="0">
                <a:latin typeface="Roboto" panose="02000000000000000000" pitchFamily="2" charset="0"/>
              </a:rPr>
              <a:t>Disability &amp; healthcare benefits provided to Veterans &amp; families</a:t>
            </a:r>
          </a:p>
          <a:p>
            <a:endParaRPr lang="en-US" sz="2400" dirty="0">
              <a:latin typeface="Roboto" panose="02000000000000000000" pitchFamily="2" charset="0"/>
            </a:endParaRPr>
          </a:p>
        </p:txBody>
      </p:sp>
      <p:sp>
        <p:nvSpPr>
          <p:cNvPr id="6" name="Title 1">
            <a:extLst>
              <a:ext uri="{FF2B5EF4-FFF2-40B4-BE49-F238E27FC236}">
                <a16:creationId xmlns:a16="http://schemas.microsoft.com/office/drawing/2014/main" id="{5280A28D-AC15-2CB2-73CF-61794CB7D06C}"/>
              </a:ext>
            </a:extLst>
          </p:cNvPr>
          <p:cNvSpPr>
            <a:spLocks noGrp="1"/>
          </p:cNvSpPr>
          <p:nvPr>
            <p:ph type="title"/>
          </p:nvPr>
        </p:nvSpPr>
        <p:spPr>
          <a:xfrm>
            <a:off x="0" y="0"/>
            <a:ext cx="7829550" cy="1325563"/>
          </a:xfrm>
        </p:spPr>
        <p:txBody>
          <a:bodyPr>
            <a:normAutofit/>
          </a:bodyPr>
          <a:lstStyle/>
          <a:p>
            <a:pPr algn="ctr"/>
            <a:r>
              <a:rPr lang="en-US" sz="3400" dirty="0"/>
              <a:t>10. We provide data to investigate community cancer concerns</a:t>
            </a:r>
          </a:p>
        </p:txBody>
      </p:sp>
      <p:cxnSp>
        <p:nvCxnSpPr>
          <p:cNvPr id="7" name="Straight Connector 6">
            <a:extLst>
              <a:ext uri="{FF2B5EF4-FFF2-40B4-BE49-F238E27FC236}">
                <a16:creationId xmlns:a16="http://schemas.microsoft.com/office/drawing/2014/main" id="{075EE299-F860-EE90-B005-41884F1EA365}"/>
              </a:ext>
            </a:extLst>
          </p:cNvPr>
          <p:cNvCxnSpPr>
            <a:cxnSpLocks/>
          </p:cNvCxnSpPr>
          <p:nvPr/>
        </p:nvCxnSpPr>
        <p:spPr>
          <a:xfrm>
            <a:off x="198782" y="1271807"/>
            <a:ext cx="715928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Up Arrow 1">
            <a:extLst>
              <a:ext uri="{FF2B5EF4-FFF2-40B4-BE49-F238E27FC236}">
                <a16:creationId xmlns:a16="http://schemas.microsoft.com/office/drawing/2014/main" id="{63A8DED9-B48E-A994-E13F-A4D87EB2973C}"/>
              </a:ext>
            </a:extLst>
          </p:cNvPr>
          <p:cNvSpPr/>
          <p:nvPr/>
        </p:nvSpPr>
        <p:spPr>
          <a:xfrm flipH="1">
            <a:off x="198781" y="4258658"/>
            <a:ext cx="448235" cy="519953"/>
          </a:xfrm>
          <a:prstGeom prst="upArrow">
            <a:avLst>
              <a:gd name="adj1" fmla="val 500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D465AB2-7D42-701F-5E1C-5EEEA0F3DA6F}"/>
              </a:ext>
            </a:extLst>
          </p:cNvPr>
          <p:cNvCxnSpPr>
            <a:cxnSpLocks/>
          </p:cNvCxnSpPr>
          <p:nvPr/>
        </p:nvCxnSpPr>
        <p:spPr>
          <a:xfrm>
            <a:off x="198782" y="6378126"/>
            <a:ext cx="11673177"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628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F0F3A-78DA-1028-DEEF-EB2B2DC416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FA3128-60BC-FD9E-DE3B-D65B2AA52A1B}"/>
              </a:ext>
            </a:extLst>
          </p:cNvPr>
          <p:cNvSpPr txBox="1"/>
          <p:nvPr/>
        </p:nvSpPr>
        <p:spPr>
          <a:xfrm>
            <a:off x="0" y="6085946"/>
            <a:ext cx="12191999" cy="738664"/>
          </a:xfrm>
          <a:prstGeom prst="rect">
            <a:avLst/>
          </a:prstGeom>
          <a:noFill/>
        </p:spPr>
        <p:txBody>
          <a:bodyPr wrap="square">
            <a:spAutoFit/>
          </a:bodyPr>
          <a:lstStyle/>
          <a:p>
            <a:r>
              <a:rPr lang="en-US" sz="1400" dirty="0"/>
              <a:t>Article by Mara </a:t>
            </a:r>
            <a:r>
              <a:rPr lang="en-US" sz="1400" dirty="0" err="1"/>
              <a:t>Hoplamazian</a:t>
            </a:r>
            <a:r>
              <a:rPr lang="en-US" sz="1400" dirty="0"/>
              <a:t>, https://</a:t>
            </a:r>
            <a:r>
              <a:rPr lang="en-US" sz="1400" dirty="0" err="1"/>
              <a:t>www.nhpr.org</a:t>
            </a:r>
            <a:r>
              <a:rPr lang="en-US" sz="1400" dirty="0"/>
              <a:t>/</a:t>
            </a:r>
            <a:r>
              <a:rPr lang="en-US" sz="1400" dirty="0" err="1"/>
              <a:t>nh</a:t>
            </a:r>
            <a:r>
              <a:rPr lang="en-US" sz="1400" dirty="0"/>
              <a:t>-news/2024-12-13/</a:t>
            </a:r>
            <a:r>
              <a:rPr lang="en-US" sz="1400" dirty="0" err="1"/>
              <a:t>saint-gobain</a:t>
            </a:r>
            <a:r>
              <a:rPr lang="en-US" sz="1400" dirty="0"/>
              <a:t>-is-demolishing-its-facility -in-</a:t>
            </a:r>
            <a:r>
              <a:rPr lang="en-US" sz="1400" dirty="0" err="1"/>
              <a:t>merrimack</a:t>
            </a:r>
            <a:r>
              <a:rPr lang="en-US" sz="1400" dirty="0"/>
              <a:t>-but-what-will-happen-to-lingering-contamination              </a:t>
            </a:r>
            <a:r>
              <a:rPr lang="en-US" sz="1400" dirty="0">
                <a:hlinkClick r:id="rId3">
                  <a:extLst>
                    <a:ext uri="{A12FA001-AC4F-418D-AE19-62706E023703}">
                      <ahyp:hlinkClr xmlns:ahyp="http://schemas.microsoft.com/office/drawing/2018/hyperlinkcolor" val="tx"/>
                    </a:ext>
                  </a:extLst>
                </a:hlinkClick>
              </a:rPr>
              <a:t>h</a:t>
            </a:r>
            <a:r>
              <a:rPr lang="en-US" sz="1400" dirty="0"/>
              <a:t>ttps://</a:t>
            </a:r>
            <a:r>
              <a:rPr lang="en-US" sz="1400" dirty="0" err="1"/>
              <a:t>www.dhhs.nh.gov</a:t>
            </a:r>
            <a:r>
              <a:rPr lang="en-US" sz="1400" dirty="0"/>
              <a:t>/sites/g/files/ehbemt476/files/inline-documents/</a:t>
            </a:r>
            <a:r>
              <a:rPr lang="en-US" sz="1400" dirty="0" err="1"/>
              <a:t>sonh</a:t>
            </a:r>
            <a:r>
              <a:rPr lang="en-US" sz="1400" dirty="0"/>
              <a:t>/cancer-incident-report-merrimack-nh-january2023.pd</a:t>
            </a:r>
          </a:p>
          <a:p>
            <a:r>
              <a:rPr lang="en-US" sz="1400" dirty="0"/>
              <a:t>https://</a:t>
            </a:r>
            <a:r>
              <a:rPr lang="en-US" sz="1400" dirty="0" err="1"/>
              <a:t>newhampshirebulletin.com</a:t>
            </a:r>
            <a:r>
              <a:rPr lang="en-US" sz="1400" dirty="0"/>
              <a:t>/2025/01/30/those-harmed-by-forever-chemicals-have-six-years-to-sue-in-nh-lawmakers-want-more-time/</a:t>
            </a:r>
          </a:p>
        </p:txBody>
      </p:sp>
      <p:sp>
        <p:nvSpPr>
          <p:cNvPr id="5" name="TextBox 4">
            <a:extLst>
              <a:ext uri="{FF2B5EF4-FFF2-40B4-BE49-F238E27FC236}">
                <a16:creationId xmlns:a16="http://schemas.microsoft.com/office/drawing/2014/main" id="{CC4880BA-2F16-2FFE-96E5-4D7E3FCC446A}"/>
              </a:ext>
            </a:extLst>
          </p:cNvPr>
          <p:cNvSpPr txBox="1"/>
          <p:nvPr/>
        </p:nvSpPr>
        <p:spPr>
          <a:xfrm>
            <a:off x="154577" y="1156299"/>
            <a:ext cx="11140440" cy="1015663"/>
          </a:xfrm>
          <a:prstGeom prst="rect">
            <a:avLst/>
          </a:prstGeom>
          <a:noFill/>
        </p:spPr>
        <p:txBody>
          <a:bodyPr wrap="square" rtlCol="0">
            <a:spAutoFit/>
          </a:bodyPr>
          <a:lstStyle/>
          <a:p>
            <a:r>
              <a:rPr lang="en-US" sz="3200" dirty="0">
                <a:solidFill>
                  <a:schemeClr val="accent1"/>
                </a:solidFill>
              </a:rPr>
              <a:t>EG Merrimack, NH Kidney Cancer Study</a:t>
            </a:r>
          </a:p>
          <a:p>
            <a:endParaRPr lang="en-US" sz="2800" dirty="0"/>
          </a:p>
        </p:txBody>
      </p:sp>
      <p:cxnSp>
        <p:nvCxnSpPr>
          <p:cNvPr id="7" name="Straight Connector 6">
            <a:extLst>
              <a:ext uri="{FF2B5EF4-FFF2-40B4-BE49-F238E27FC236}">
                <a16:creationId xmlns:a16="http://schemas.microsoft.com/office/drawing/2014/main" id="{50DC32F7-8D5D-FB23-BC5D-F08CD27D58FA}"/>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51F191A-11FC-AA17-7575-9D29BB25CBEF}"/>
              </a:ext>
            </a:extLst>
          </p:cNvPr>
          <p:cNvPicPr>
            <a:picLocks noChangeAspect="1"/>
          </p:cNvPicPr>
          <p:nvPr/>
        </p:nvPicPr>
        <p:blipFill>
          <a:blip r:embed="rId4"/>
          <a:stretch>
            <a:fillRect/>
          </a:stretch>
        </p:blipFill>
        <p:spPr>
          <a:xfrm>
            <a:off x="7928726" y="1281794"/>
            <a:ext cx="3975465" cy="2190657"/>
          </a:xfrm>
          <a:prstGeom prst="rect">
            <a:avLst/>
          </a:prstGeom>
        </p:spPr>
      </p:pic>
      <p:sp>
        <p:nvSpPr>
          <p:cNvPr id="3" name="TextBox 2">
            <a:extLst>
              <a:ext uri="{FF2B5EF4-FFF2-40B4-BE49-F238E27FC236}">
                <a16:creationId xmlns:a16="http://schemas.microsoft.com/office/drawing/2014/main" id="{E5730C11-D0AD-B7C0-F616-B1A2FAD906D8}"/>
              </a:ext>
            </a:extLst>
          </p:cNvPr>
          <p:cNvSpPr txBox="1"/>
          <p:nvPr/>
        </p:nvSpPr>
        <p:spPr>
          <a:xfrm>
            <a:off x="287809" y="1891890"/>
            <a:ext cx="7306706" cy="2646878"/>
          </a:xfrm>
          <a:prstGeom prst="rect">
            <a:avLst/>
          </a:prstGeom>
          <a:noFill/>
        </p:spPr>
        <p:txBody>
          <a:bodyPr wrap="square" rtlCol="0">
            <a:spAutoFit/>
          </a:bodyPr>
          <a:lstStyle/>
          <a:p>
            <a:pPr marL="342900" indent="-342900">
              <a:buFont typeface="Arial" panose="020B0604020202020204" pitchFamily="34" charset="0"/>
              <a:buChar char="•"/>
            </a:pPr>
            <a:r>
              <a:rPr lang="en-US" sz="2400" dirty="0"/>
              <a:t>PFAS manufactured in Merrimack Town, NH, entered public drinking water via air from the factory</a:t>
            </a:r>
          </a:p>
          <a:p>
            <a:endParaRPr lang="en-US" sz="1100" dirty="0"/>
          </a:p>
          <a:p>
            <a:pPr marL="342900" indent="-342900">
              <a:buFont typeface="Arial" panose="020B0604020202020204" pitchFamily="34" charset="0"/>
              <a:buChar char="•"/>
            </a:pPr>
            <a:r>
              <a:rPr lang="en-US" sz="2400" dirty="0"/>
              <a:t>2023 Merrimack Town kidney cancer                      SIR 1.42  (95% CI 1.10-1.81)</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sz="2400" dirty="0"/>
              <a:t>Led to State funding of pilot study to investigate it and the factory is being demolished</a:t>
            </a:r>
          </a:p>
        </p:txBody>
      </p:sp>
      <p:cxnSp>
        <p:nvCxnSpPr>
          <p:cNvPr id="11" name="Straight Connector 10">
            <a:extLst>
              <a:ext uri="{FF2B5EF4-FFF2-40B4-BE49-F238E27FC236}">
                <a16:creationId xmlns:a16="http://schemas.microsoft.com/office/drawing/2014/main" id="{DDA01543-EB57-262E-59C2-C6AA38CC9900}"/>
              </a:ext>
            </a:extLst>
          </p:cNvPr>
          <p:cNvCxnSpPr>
            <a:cxnSpLocks/>
          </p:cNvCxnSpPr>
          <p:nvPr/>
        </p:nvCxnSpPr>
        <p:spPr>
          <a:xfrm>
            <a:off x="99060" y="6022713"/>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9A82D79-AD91-2C48-CF3C-CD7E858AC64E}"/>
              </a:ext>
            </a:extLst>
          </p:cNvPr>
          <p:cNvSpPr txBox="1">
            <a:spLocks/>
          </p:cNvSpPr>
          <p:nvPr/>
        </p:nvSpPr>
        <p:spPr>
          <a:xfrm>
            <a:off x="99061" y="13892"/>
            <a:ext cx="12092938"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100"/>
              <a:t>10. We provide data to investigate community cancer concerns</a:t>
            </a:r>
            <a:endParaRPr lang="en-US" sz="3100" dirty="0"/>
          </a:p>
        </p:txBody>
      </p:sp>
      <p:pic>
        <p:nvPicPr>
          <p:cNvPr id="1026" name="Picture 2">
            <a:extLst>
              <a:ext uri="{FF2B5EF4-FFF2-40B4-BE49-F238E27FC236}">
                <a16:creationId xmlns:a16="http://schemas.microsoft.com/office/drawing/2014/main" id="{550C2B7F-2EF8-880B-471C-F4D05E93A8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24" t="36306" r="16488" b="15349"/>
          <a:stretch>
            <a:fillRect/>
          </a:stretch>
        </p:blipFill>
        <p:spPr bwMode="auto">
          <a:xfrm>
            <a:off x="7917392" y="3511043"/>
            <a:ext cx="3986799" cy="21906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8CC4D2-96F0-EC74-C28C-37346D2CC04D}"/>
              </a:ext>
            </a:extLst>
          </p:cNvPr>
          <p:cNvSpPr txBox="1"/>
          <p:nvPr/>
        </p:nvSpPr>
        <p:spPr>
          <a:xfrm>
            <a:off x="213360" y="4677520"/>
            <a:ext cx="7704032" cy="1200329"/>
          </a:xfrm>
          <a:prstGeom prst="rect">
            <a:avLst/>
          </a:prstGeom>
          <a:noFill/>
        </p:spPr>
        <p:txBody>
          <a:bodyPr wrap="square" rtlCol="0">
            <a:spAutoFit/>
          </a:bodyPr>
          <a:lstStyle/>
          <a:p>
            <a:r>
              <a:rPr lang="en-US" sz="2400" dirty="0"/>
              <a:t>State Rep Wendy Thomas has dealt with “cancer that she attributes to 12 PFAS chemicals detected in her blood above the toxic limit for humans”</a:t>
            </a:r>
            <a:endParaRPr lang="en-US" sz="2400" dirty="0">
              <a:solidFill>
                <a:schemeClr val="accent1"/>
              </a:solidFill>
            </a:endParaRPr>
          </a:p>
        </p:txBody>
      </p:sp>
    </p:spTree>
    <p:extLst>
      <p:ext uri="{BB962C8B-B14F-4D97-AF65-F5344CB8AC3E}">
        <p14:creationId xmlns:p14="http://schemas.microsoft.com/office/powerpoint/2010/main" val="190832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9B1B-BABE-6D64-8A96-1F037A33E490}"/>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9A9201D-5783-7C85-F81C-FDC74C7A057F}"/>
              </a:ext>
            </a:extLst>
          </p:cNvPr>
          <p:cNvSpPr>
            <a:spLocks noGrp="1"/>
          </p:cNvSpPr>
          <p:nvPr>
            <p:ph idx="1"/>
          </p:nvPr>
        </p:nvSpPr>
        <p:spPr>
          <a:xfrm>
            <a:off x="-33677" y="1553540"/>
            <a:ext cx="7397863" cy="3439935"/>
          </a:xfrm>
        </p:spPr>
        <p:txBody>
          <a:bodyPr>
            <a:noAutofit/>
          </a:bodyPr>
          <a:lstStyle/>
          <a:p>
            <a:pPr marL="342900" indent="-342900"/>
            <a:r>
              <a:rPr lang="en-US" sz="2400" dirty="0"/>
              <a:t>Firefighters are at greater risk of cancers</a:t>
            </a:r>
          </a:p>
          <a:p>
            <a:pPr marL="800100" lvl="1" indent="-342900"/>
            <a:r>
              <a:rPr lang="en-US" dirty="0"/>
              <a:t>Pleura (60% higher risk), testis (34%), thyroid (22%), melanoma  (21%), prostate (15%), colon (14%), bladder (12%), rectum (9%)</a:t>
            </a:r>
          </a:p>
          <a:p>
            <a:pPr marL="0" indent="0">
              <a:buNone/>
            </a:pPr>
            <a:endParaRPr lang="en-US" sz="2400" dirty="0"/>
          </a:p>
          <a:p>
            <a:pPr marL="342900" indent="-342900"/>
            <a:r>
              <a:rPr lang="en-US" sz="2400" dirty="0"/>
              <a:t>Firefighter Cancer Registry Act of 2018</a:t>
            </a:r>
          </a:p>
          <a:p>
            <a:pPr marL="800100" lvl="1" indent="-342900"/>
            <a:r>
              <a:rPr lang="en-US" dirty="0"/>
              <a:t>Began the National Firefighter Registry for Cancer, run by NIOSH</a:t>
            </a:r>
          </a:p>
          <a:p>
            <a:pPr marL="457200" lvl="1" indent="0">
              <a:buNone/>
            </a:pPr>
            <a:endParaRPr lang="en-US" dirty="0"/>
          </a:p>
          <a:p>
            <a:pPr marL="342900" indent="-342900"/>
            <a:r>
              <a:rPr lang="en-US" sz="2400" dirty="0">
                <a:solidFill>
                  <a:schemeClr val="accent1"/>
                </a:solidFill>
              </a:rPr>
              <a:t>This initiative needs data from every state. </a:t>
            </a:r>
          </a:p>
          <a:p>
            <a:pPr marL="0" indent="0">
              <a:buNone/>
            </a:pPr>
            <a:r>
              <a:rPr lang="en-US" sz="2400" dirty="0">
                <a:solidFill>
                  <a:schemeClr val="accent1"/>
                </a:solidFill>
              </a:rPr>
              <a:t>     Funding for all state cancer registries is critical</a:t>
            </a:r>
          </a:p>
          <a:p>
            <a:pPr marL="342900" indent="-342900"/>
            <a:endParaRPr lang="en-US" sz="2200" dirty="0"/>
          </a:p>
        </p:txBody>
      </p:sp>
      <p:sp>
        <p:nvSpPr>
          <p:cNvPr id="12" name="TextBox 11">
            <a:extLst>
              <a:ext uri="{FF2B5EF4-FFF2-40B4-BE49-F238E27FC236}">
                <a16:creationId xmlns:a16="http://schemas.microsoft.com/office/drawing/2014/main" id="{6B49C491-FABF-E395-50E1-6811F165798D}"/>
              </a:ext>
            </a:extLst>
          </p:cNvPr>
          <p:cNvSpPr txBox="1"/>
          <p:nvPr/>
        </p:nvSpPr>
        <p:spPr>
          <a:xfrm>
            <a:off x="-33677" y="6100307"/>
            <a:ext cx="12520462" cy="738664"/>
          </a:xfrm>
          <a:prstGeom prst="rect">
            <a:avLst/>
          </a:prstGeom>
          <a:noFill/>
        </p:spPr>
        <p:txBody>
          <a:bodyPr wrap="square">
            <a:spAutoFit/>
          </a:bodyPr>
          <a:lstStyle/>
          <a:p>
            <a:r>
              <a:rPr lang="en-US" sz="1400" dirty="0"/>
              <a:t>https://</a:t>
            </a:r>
            <a:r>
              <a:rPr lang="en-US" sz="1400" dirty="0" err="1"/>
              <a:t>www.cdc.gov</a:t>
            </a:r>
            <a:r>
              <a:rPr lang="en-US" sz="1400" dirty="0"/>
              <a:t>/</a:t>
            </a:r>
            <a:r>
              <a:rPr lang="en-US" sz="1400" dirty="0" err="1"/>
              <a:t>niosh</a:t>
            </a:r>
            <a:r>
              <a:rPr lang="en-US" sz="1400" dirty="0"/>
              <a:t>/firefighters/registry/cancer-awareness-month-</a:t>
            </a:r>
            <a:r>
              <a:rPr lang="en-US" sz="1400" dirty="0" err="1"/>
              <a:t>toolkit.html</a:t>
            </a:r>
            <a:r>
              <a:rPr lang="en-US" sz="1400" dirty="0"/>
              <a:t> Jalilian, Int J Cancer  2019; 145; 10; 2639-2646           https://</a:t>
            </a:r>
            <a:r>
              <a:rPr lang="en-US" sz="1400" dirty="0" err="1"/>
              <a:t>nihrecord.nih.gov</a:t>
            </a:r>
            <a:r>
              <a:rPr lang="en-US" sz="1400" dirty="0"/>
              <a:t>/2023/08/18/fire-department-celebrates-70th-anniversary Photo Mat Chibbaro</a:t>
            </a:r>
          </a:p>
          <a:p>
            <a:r>
              <a:rPr lang="en-US" sz="1400" dirty="0"/>
              <a:t>https://</a:t>
            </a:r>
            <a:r>
              <a:rPr lang="en-US" sz="1400" dirty="0" err="1"/>
              <a:t>www.cdc.gov</a:t>
            </a:r>
            <a:r>
              <a:rPr lang="en-US" sz="1400" dirty="0"/>
              <a:t>/</a:t>
            </a:r>
            <a:r>
              <a:rPr lang="en-US" sz="1400" dirty="0" err="1"/>
              <a:t>niosh</a:t>
            </a:r>
            <a:r>
              <a:rPr lang="en-US" sz="1400" dirty="0"/>
              <a:t>/firefighters/registry/</a:t>
            </a:r>
            <a:r>
              <a:rPr lang="en-US" sz="1400" dirty="0" err="1"/>
              <a:t>index.html</a:t>
            </a:r>
            <a:r>
              <a:rPr lang="en-US" sz="1400" dirty="0"/>
              <a:t>        </a:t>
            </a:r>
            <a:r>
              <a:rPr lang="en-US" sz="1400" dirty="0">
                <a:hlinkClick r:id="rId3">
                  <a:extLst>
                    <a:ext uri="{A12FA001-AC4F-418D-AE19-62706E023703}">
                      <ahyp:hlinkClr xmlns:ahyp="http://schemas.microsoft.com/office/drawing/2018/hyperlinkcolor" val="tx"/>
                    </a:ext>
                  </a:extLst>
                </a:hlinkClick>
              </a:rPr>
              <a:t>https://gc.nh.gov/bill_status/legacy/bs2016/billText.aspx?id=856&amp;txtFormat=html&amp;sy=2023</a:t>
            </a:r>
            <a:r>
              <a:rPr lang="en-US" sz="1400" dirty="0"/>
              <a:t>            </a:t>
            </a:r>
          </a:p>
        </p:txBody>
      </p:sp>
      <p:sp>
        <p:nvSpPr>
          <p:cNvPr id="13" name="Title 1">
            <a:extLst>
              <a:ext uri="{FF2B5EF4-FFF2-40B4-BE49-F238E27FC236}">
                <a16:creationId xmlns:a16="http://schemas.microsoft.com/office/drawing/2014/main" id="{BBDE94FB-AF02-38C8-8AC8-CAA64573F962}"/>
              </a:ext>
            </a:extLst>
          </p:cNvPr>
          <p:cNvSpPr>
            <a:spLocks noGrp="1"/>
          </p:cNvSpPr>
          <p:nvPr>
            <p:ph type="title"/>
          </p:nvPr>
        </p:nvSpPr>
        <p:spPr>
          <a:xfrm>
            <a:off x="241145" y="123757"/>
            <a:ext cx="11776684" cy="858586"/>
          </a:xfrm>
        </p:spPr>
        <p:txBody>
          <a:bodyPr anchor="b">
            <a:normAutofit/>
          </a:bodyPr>
          <a:lstStyle/>
          <a:p>
            <a:pPr algn="ctr"/>
            <a:r>
              <a:rPr lang="en-US" sz="3800" dirty="0"/>
              <a:t>11. We identify people at greater risk from cancer</a:t>
            </a:r>
          </a:p>
        </p:txBody>
      </p:sp>
      <p:cxnSp>
        <p:nvCxnSpPr>
          <p:cNvPr id="14" name="Straight Connector 13">
            <a:extLst>
              <a:ext uri="{FF2B5EF4-FFF2-40B4-BE49-F238E27FC236}">
                <a16:creationId xmlns:a16="http://schemas.microsoft.com/office/drawing/2014/main" id="{39388D0F-B017-6A74-F13C-BE77EB4B27B3}"/>
              </a:ext>
            </a:extLst>
          </p:cNvPr>
          <p:cNvCxnSpPr>
            <a:cxnSpLocks/>
          </p:cNvCxnSpPr>
          <p:nvPr/>
        </p:nvCxnSpPr>
        <p:spPr>
          <a:xfrm>
            <a:off x="255884" y="1178288"/>
            <a:ext cx="7027366"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687DF3-CE2E-0359-0BFD-8960FC07E1D5}"/>
              </a:ext>
            </a:extLst>
          </p:cNvPr>
          <p:cNvCxnSpPr>
            <a:cxnSpLocks/>
          </p:cNvCxnSpPr>
          <p:nvPr/>
        </p:nvCxnSpPr>
        <p:spPr>
          <a:xfrm flipV="1">
            <a:off x="99060" y="6115747"/>
            <a:ext cx="8047413" cy="7832"/>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2056" name="Picture 8" descr="Group of structural firefighters with FFCAM ribbon and message to join the NFR for Cancer">
            <a:extLst>
              <a:ext uri="{FF2B5EF4-FFF2-40B4-BE49-F238E27FC236}">
                <a16:creationId xmlns:a16="http://schemas.microsoft.com/office/drawing/2014/main" id="{36FE7B18-3B6D-9E33-CEEB-EB7079424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640" y="1209815"/>
            <a:ext cx="4630360" cy="463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0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63E1D-2491-6672-569E-801D3E08C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82A7E-FE6E-66ED-4E93-A8A35FBFC511}"/>
              </a:ext>
            </a:extLst>
          </p:cNvPr>
          <p:cNvSpPr>
            <a:spLocks noGrp="1"/>
          </p:cNvSpPr>
          <p:nvPr>
            <p:ph type="title"/>
          </p:nvPr>
        </p:nvSpPr>
        <p:spPr>
          <a:xfrm>
            <a:off x="225287" y="6539"/>
            <a:ext cx="11794433" cy="1325563"/>
          </a:xfrm>
        </p:spPr>
        <p:txBody>
          <a:bodyPr>
            <a:normAutofit/>
          </a:bodyPr>
          <a:lstStyle/>
          <a:p>
            <a:pPr algn="ctr"/>
            <a:r>
              <a:rPr lang="en-US" sz="3800" dirty="0"/>
              <a:t>11. We identify people at greater risk from cancer</a:t>
            </a:r>
          </a:p>
        </p:txBody>
      </p:sp>
      <p:sp>
        <p:nvSpPr>
          <p:cNvPr id="3" name="Content Placeholder 2">
            <a:extLst>
              <a:ext uri="{FF2B5EF4-FFF2-40B4-BE49-F238E27FC236}">
                <a16:creationId xmlns:a16="http://schemas.microsoft.com/office/drawing/2014/main" id="{BCB73904-742E-8184-A74E-603005FF8686}"/>
              </a:ext>
            </a:extLst>
          </p:cNvPr>
          <p:cNvSpPr>
            <a:spLocks noGrp="1"/>
          </p:cNvSpPr>
          <p:nvPr>
            <p:ph idx="1"/>
          </p:nvPr>
        </p:nvSpPr>
        <p:spPr>
          <a:xfrm>
            <a:off x="225287" y="1540202"/>
            <a:ext cx="11945422" cy="4351338"/>
          </a:xfrm>
        </p:spPr>
        <p:txBody>
          <a:bodyPr>
            <a:normAutofit/>
          </a:bodyPr>
          <a:lstStyle/>
          <a:p>
            <a:pPr marL="0" indent="0">
              <a:buNone/>
            </a:pPr>
            <a:r>
              <a:rPr lang="en-US" sz="3200" dirty="0">
                <a:solidFill>
                  <a:schemeClr val="accent1"/>
                </a:solidFill>
              </a:rPr>
              <a:t>FANS Study (PI Scarlett Gomez)</a:t>
            </a:r>
          </a:p>
          <a:p>
            <a:pPr marL="0" indent="0">
              <a:buNone/>
            </a:pPr>
            <a:endParaRPr lang="en-US" sz="3200" dirty="0"/>
          </a:p>
          <a:p>
            <a:pPr marL="0" indent="0">
              <a:buNone/>
            </a:pPr>
            <a:r>
              <a:rPr lang="en-US" sz="3200" dirty="0"/>
              <a:t>Investigates the unexpectedly high rates of lung cancer in </a:t>
            </a:r>
          </a:p>
          <a:p>
            <a:pPr marL="0" indent="0">
              <a:buNone/>
            </a:pPr>
            <a:r>
              <a:rPr lang="en-US" sz="3200" u="sng" dirty="0"/>
              <a:t>F</a:t>
            </a:r>
            <a:r>
              <a:rPr lang="en-US" sz="3200" dirty="0"/>
              <a:t>emale </a:t>
            </a:r>
            <a:r>
              <a:rPr lang="en-US" sz="3200" b="0" i="0" u="sng" dirty="0">
                <a:effectLst/>
              </a:rPr>
              <a:t>A</a:t>
            </a:r>
            <a:r>
              <a:rPr lang="en-US" sz="3200" b="0" i="0" dirty="0">
                <a:effectLst/>
              </a:rPr>
              <a:t>sian </a:t>
            </a:r>
            <a:r>
              <a:rPr lang="en-US" sz="3200" b="0" i="0" u="sng" dirty="0">
                <a:effectLst/>
              </a:rPr>
              <a:t>N</a:t>
            </a:r>
            <a:r>
              <a:rPr lang="en-US" sz="3200" b="0" i="0" dirty="0">
                <a:effectLst/>
              </a:rPr>
              <a:t>ever </a:t>
            </a:r>
            <a:r>
              <a:rPr lang="en-US" sz="3200" i="0" u="sng" dirty="0">
                <a:effectLst/>
              </a:rPr>
              <a:t>S</a:t>
            </a:r>
            <a:r>
              <a:rPr lang="en-US" sz="3200" b="0" i="0" dirty="0">
                <a:effectLst/>
              </a:rPr>
              <a:t>mokers</a:t>
            </a:r>
          </a:p>
          <a:p>
            <a:pPr marL="0" indent="0">
              <a:buNone/>
            </a:pPr>
            <a:endParaRPr lang="en-US" sz="3200" dirty="0"/>
          </a:p>
          <a:p>
            <a:pPr marL="457200" indent="-457200"/>
            <a:r>
              <a:rPr lang="en-US" dirty="0"/>
              <a:t>Usually, 15% of people diagnosed with lung cancer are ‘never smokers’</a:t>
            </a:r>
          </a:p>
          <a:p>
            <a:pPr marL="457200" indent="-457200"/>
            <a:r>
              <a:rPr lang="en-US" dirty="0"/>
              <a:t>But 57% of Asian American women diagnosed with lung cancer have never smoked</a:t>
            </a:r>
          </a:p>
          <a:p>
            <a:endParaRPr lang="en-US" sz="3200" dirty="0"/>
          </a:p>
          <a:p>
            <a:endParaRPr lang="en-US" dirty="0">
              <a:latin typeface="+mj-lt"/>
            </a:endParaRPr>
          </a:p>
        </p:txBody>
      </p:sp>
      <p:sp>
        <p:nvSpPr>
          <p:cNvPr id="5" name="TextBox 4">
            <a:extLst>
              <a:ext uri="{FF2B5EF4-FFF2-40B4-BE49-F238E27FC236}">
                <a16:creationId xmlns:a16="http://schemas.microsoft.com/office/drawing/2014/main" id="{D960DC6E-0527-C82F-B3D2-7801915E1BEC}"/>
              </a:ext>
            </a:extLst>
          </p:cNvPr>
          <p:cNvSpPr txBox="1"/>
          <p:nvPr/>
        </p:nvSpPr>
        <p:spPr>
          <a:xfrm>
            <a:off x="0" y="6357419"/>
            <a:ext cx="12170709" cy="523220"/>
          </a:xfrm>
          <a:prstGeom prst="rect">
            <a:avLst/>
          </a:prstGeom>
          <a:noFill/>
        </p:spPr>
        <p:txBody>
          <a:bodyPr wrap="square">
            <a:spAutoFit/>
          </a:bodyPr>
          <a:lstStyle/>
          <a:p>
            <a:r>
              <a:rPr lang="en-US" sz="1400" dirty="0">
                <a:effectLst/>
                <a:latin typeface="Arial" panose="020B0604020202020204" pitchFamily="34" charset="0"/>
                <a:cs typeface="Arial" panose="020B0604020202020204" pitchFamily="34" charset="0"/>
              </a:rPr>
              <a:t>DeRouen, JNCI, Volume </a:t>
            </a:r>
            <a:r>
              <a:rPr lang="en-US" sz="1400" i="0" dirty="0">
                <a:effectLst/>
                <a:latin typeface="Arial" panose="020B0604020202020204" pitchFamily="34" charset="0"/>
                <a:cs typeface="Arial" panose="020B0604020202020204" pitchFamily="34" charset="0"/>
              </a:rPr>
              <a:t>114, Issue 1, 2022, P78–86                                                                  </a:t>
            </a:r>
          </a:p>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fansstudy.ucsf.edu</a:t>
            </a:r>
            <a:r>
              <a:rPr lang="en-US" sz="1400" dirty="0">
                <a:latin typeface="Arial" panose="020B0604020202020204" pitchFamily="34" charset="0"/>
                <a:cs typeface="Arial" panose="020B0604020202020204" pitchFamily="34" charset="0"/>
              </a:rPr>
              <a:t>/home</a:t>
            </a:r>
          </a:p>
        </p:txBody>
      </p:sp>
      <p:pic>
        <p:nvPicPr>
          <p:cNvPr id="1026" name="Picture 2" descr="Silverchair Information Systems full text link">
            <a:hlinkClick r:id="rId3" tooltip="See full text options at Silverchair Information Systems"/>
            <a:extLst>
              <a:ext uri="{FF2B5EF4-FFF2-40B4-BE49-F238E27FC236}">
                <a16:creationId xmlns:a16="http://schemas.microsoft.com/office/drawing/2014/main" id="{C67AF448-4550-6085-B504-E0A3E4473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2095500"/>
            <a:ext cx="1524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me">
            <a:extLst>
              <a:ext uri="{FF2B5EF4-FFF2-40B4-BE49-F238E27FC236}">
                <a16:creationId xmlns:a16="http://schemas.microsoft.com/office/drawing/2014/main" id="{95B8FD09-93DC-0CFB-C7BA-D8E2D322F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7654" y="1214082"/>
            <a:ext cx="2487146" cy="137829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5525250E-D082-C8FD-CE6A-D9719F851403}"/>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758103-0014-77F4-578D-13475A22D451}"/>
              </a:ext>
            </a:extLst>
          </p:cNvPr>
          <p:cNvCxnSpPr>
            <a:cxnSpLocks/>
          </p:cNvCxnSpPr>
          <p:nvPr/>
        </p:nvCxnSpPr>
        <p:spPr>
          <a:xfrm>
            <a:off x="51627" y="6302420"/>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88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A304-F5B5-9C6E-A5F1-B9E04452AEEF}"/>
              </a:ext>
            </a:extLst>
          </p:cNvPr>
          <p:cNvSpPr>
            <a:spLocks noGrp="1"/>
          </p:cNvSpPr>
          <p:nvPr>
            <p:ph type="title"/>
          </p:nvPr>
        </p:nvSpPr>
        <p:spPr>
          <a:xfrm>
            <a:off x="4810836" y="3040849"/>
            <a:ext cx="7381164" cy="1325563"/>
          </a:xfrm>
        </p:spPr>
        <p:txBody>
          <a:bodyPr>
            <a:noAutofit/>
          </a:bodyPr>
          <a:lstStyle/>
          <a:p>
            <a:r>
              <a:rPr lang="en-US" sz="2600" dirty="0"/>
              <a:t> </a:t>
            </a:r>
            <a:br>
              <a:rPr lang="en-US" sz="2600" dirty="0"/>
            </a:br>
            <a:r>
              <a:rPr lang="en-US" sz="2600" dirty="0"/>
              <a:t>Tobacco causes at least 12 types of cancer</a:t>
            </a:r>
            <a:br>
              <a:rPr lang="en-US" sz="2600" dirty="0"/>
            </a:br>
            <a:br>
              <a:rPr lang="en-US" sz="2600" dirty="0"/>
            </a:br>
            <a:r>
              <a:rPr lang="en-US" sz="2600" dirty="0"/>
              <a:t>These cancer rates are very different on the east and west sides of the country</a:t>
            </a:r>
            <a:br>
              <a:rPr lang="en-US" sz="2600" dirty="0"/>
            </a:br>
            <a:br>
              <a:rPr lang="en-US" sz="2600" dirty="0"/>
            </a:br>
            <a:r>
              <a:rPr lang="en-US" sz="2600" dirty="0"/>
              <a:t>Tobacco-related cancer incidence has decreased significantly in 44 states</a:t>
            </a:r>
          </a:p>
        </p:txBody>
      </p:sp>
      <p:sp>
        <p:nvSpPr>
          <p:cNvPr id="5" name="TextBox 4">
            <a:extLst>
              <a:ext uri="{FF2B5EF4-FFF2-40B4-BE49-F238E27FC236}">
                <a16:creationId xmlns:a16="http://schemas.microsoft.com/office/drawing/2014/main" id="{E3045558-8127-20DD-A7F4-F2F20D273AA2}"/>
              </a:ext>
            </a:extLst>
          </p:cNvPr>
          <p:cNvSpPr txBox="1"/>
          <p:nvPr/>
        </p:nvSpPr>
        <p:spPr>
          <a:xfrm>
            <a:off x="0" y="6550223"/>
            <a:ext cx="11172575"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www.cdc.gov</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mmwr</a:t>
            </a:r>
            <a:r>
              <a:rPr lang="en-US" sz="1400" dirty="0">
                <a:latin typeface="Arial" panose="020B0604020202020204" pitchFamily="34" charset="0"/>
                <a:cs typeface="Arial" panose="020B0604020202020204" pitchFamily="34" charset="0"/>
              </a:rPr>
              <a:t>/volumes/65/</a:t>
            </a:r>
            <a:r>
              <a:rPr lang="en-US" sz="1400" dirty="0" err="1">
                <a:latin typeface="Arial" panose="020B0604020202020204" pitchFamily="34" charset="0"/>
                <a:cs typeface="Arial" panose="020B0604020202020204" pitchFamily="34" charset="0"/>
              </a:rPr>
              <a:t>wr</a:t>
            </a:r>
            <a:r>
              <a:rPr lang="en-US" sz="1400" dirty="0">
                <a:latin typeface="Arial" panose="020B0604020202020204" pitchFamily="34" charset="0"/>
                <a:cs typeface="Arial" panose="020B0604020202020204" pitchFamily="34" charset="0"/>
              </a:rPr>
              <a:t>/mm6544a3.htm</a:t>
            </a:r>
            <a:endParaRPr lang="en-US" sz="1400" b="1" dirty="0"/>
          </a:p>
        </p:txBody>
      </p:sp>
      <p:sp>
        <p:nvSpPr>
          <p:cNvPr id="4" name="TextBox 3">
            <a:extLst>
              <a:ext uri="{FF2B5EF4-FFF2-40B4-BE49-F238E27FC236}">
                <a16:creationId xmlns:a16="http://schemas.microsoft.com/office/drawing/2014/main" id="{3C21B107-1545-3CAD-F94B-209570718F47}"/>
              </a:ext>
            </a:extLst>
          </p:cNvPr>
          <p:cNvSpPr txBox="1"/>
          <p:nvPr/>
        </p:nvSpPr>
        <p:spPr>
          <a:xfrm>
            <a:off x="4039737" y="235583"/>
            <a:ext cx="7910216" cy="1600438"/>
          </a:xfrm>
          <a:prstGeom prst="rect">
            <a:avLst/>
          </a:prstGeom>
          <a:noFill/>
        </p:spPr>
        <p:txBody>
          <a:bodyPr wrap="square">
            <a:spAutoFit/>
          </a:bodyPr>
          <a:lstStyle/>
          <a:p>
            <a:pPr algn="ctr"/>
            <a:r>
              <a:rPr lang="en-US" sz="4000" dirty="0">
                <a:latin typeface="Arial" panose="020B0604020202020204" pitchFamily="34" charset="0"/>
                <a:cs typeface="Arial" panose="020B0604020202020204" pitchFamily="34" charset="0"/>
              </a:rPr>
              <a:t>12. We show if investments in         public health are working</a:t>
            </a:r>
            <a:br>
              <a:rPr lang="en-US" sz="1800" b="1" dirty="0"/>
            </a:br>
            <a:endParaRPr lang="en-US" b="1" dirty="0"/>
          </a:p>
        </p:txBody>
      </p:sp>
      <p:cxnSp>
        <p:nvCxnSpPr>
          <p:cNvPr id="6" name="Straight Connector 5">
            <a:extLst>
              <a:ext uri="{FF2B5EF4-FFF2-40B4-BE49-F238E27FC236}">
                <a16:creationId xmlns:a16="http://schemas.microsoft.com/office/drawing/2014/main" id="{35116165-F317-666F-9540-D9BEC3EF838E}"/>
              </a:ext>
            </a:extLst>
          </p:cNvPr>
          <p:cNvCxnSpPr>
            <a:cxnSpLocks/>
          </p:cNvCxnSpPr>
          <p:nvPr/>
        </p:nvCxnSpPr>
        <p:spPr>
          <a:xfrm>
            <a:off x="4353636" y="1621543"/>
            <a:ext cx="738116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5E1D3B2-33F3-00F3-2655-6A9DA22C6D1E}"/>
              </a:ext>
            </a:extLst>
          </p:cNvPr>
          <p:cNvCxnSpPr>
            <a:cxnSpLocks/>
          </p:cNvCxnSpPr>
          <p:nvPr/>
        </p:nvCxnSpPr>
        <p:spPr>
          <a:xfrm>
            <a:off x="31838" y="6543898"/>
            <a:ext cx="1073829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89D7207-347D-51E9-9DFF-0A81E1C463E9}"/>
              </a:ext>
            </a:extLst>
          </p:cNvPr>
          <p:cNvSpPr txBox="1"/>
          <p:nvPr/>
        </p:nvSpPr>
        <p:spPr>
          <a:xfrm>
            <a:off x="31838" y="5571240"/>
            <a:ext cx="5399971"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Age-adjusted rate of tobacco-related cancers (2009–2013) and trends in rates (2004–2013),      by state — NPCR and SEER, United States</a:t>
            </a:r>
          </a:p>
        </p:txBody>
      </p:sp>
      <p:pic>
        <p:nvPicPr>
          <p:cNvPr id="8200" name="Picture 8">
            <a:extLst>
              <a:ext uri="{FF2B5EF4-FFF2-40B4-BE49-F238E27FC236}">
                <a16:creationId xmlns:a16="http://schemas.microsoft.com/office/drawing/2014/main" id="{666A00E2-4243-1E05-E107-38138276F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590" y="104121"/>
            <a:ext cx="3048134" cy="5461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51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997471-4399-1CBC-5DDB-AFB492CF9103}"/>
              </a:ext>
            </a:extLst>
          </p:cNvPr>
          <p:cNvSpPr>
            <a:spLocks noGrp="1"/>
          </p:cNvSpPr>
          <p:nvPr>
            <p:ph idx="1"/>
          </p:nvPr>
        </p:nvSpPr>
        <p:spPr>
          <a:xfrm>
            <a:off x="215153" y="2431008"/>
            <a:ext cx="5095024" cy="3320668"/>
          </a:xfrm>
          <a:solidFill>
            <a:schemeClr val="bg1"/>
          </a:solidFill>
        </p:spPr>
        <p:txBody>
          <a:bodyPr>
            <a:normAutofit/>
          </a:bodyPr>
          <a:lstStyle/>
          <a:p>
            <a:pPr marL="0" indent="0">
              <a:buNone/>
            </a:pPr>
            <a:endParaRPr lang="en-US" dirty="0"/>
          </a:p>
          <a:p>
            <a:pPr marL="0" indent="0">
              <a:buNone/>
            </a:pPr>
            <a:r>
              <a:rPr lang="en-US" dirty="0"/>
              <a:t>Our understanding of cancer risk due to ionizing radiation was based on cancer registries in Hiroshima and Nagasaki, Japan ….</a:t>
            </a:r>
          </a:p>
          <a:p>
            <a:endParaRPr lang="en-US" sz="2200" dirty="0">
              <a:latin typeface="+mj-lt"/>
            </a:endParaRPr>
          </a:p>
        </p:txBody>
      </p:sp>
      <p:pic>
        <p:nvPicPr>
          <p:cNvPr id="7172" name="Picture 4" descr="Slideshow background image">
            <a:extLst>
              <a:ext uri="{FF2B5EF4-FFF2-40B4-BE49-F238E27FC236}">
                <a16:creationId xmlns:a16="http://schemas.microsoft.com/office/drawing/2014/main" id="{3F9266C1-08BF-4EC1-B6CE-D43D53A88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88" b="19784"/>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A34532-F566-E567-18DC-9BA332554EB1}"/>
              </a:ext>
            </a:extLst>
          </p:cNvPr>
          <p:cNvSpPr txBox="1"/>
          <p:nvPr/>
        </p:nvSpPr>
        <p:spPr>
          <a:xfrm>
            <a:off x="32800" y="6292644"/>
            <a:ext cx="12192001" cy="584775"/>
          </a:xfrm>
          <a:prstGeom prst="rect">
            <a:avLst/>
          </a:prstGeom>
          <a:noFill/>
        </p:spPr>
        <p:txBody>
          <a:bodyPr wrap="square">
            <a:spAutoFit/>
          </a:bodyPr>
          <a:lstStyle/>
          <a:p>
            <a:r>
              <a:rPr lang="en-US" sz="1600" b="0" dirty="0">
                <a:effectLst/>
                <a:latin typeface="Source Sans Pro" panose="020B0503030403020204" pitchFamily="34" charset="0"/>
              </a:rPr>
              <a:t>Thompson, </a:t>
            </a:r>
            <a:r>
              <a:rPr lang="en-US" sz="1600" b="0" dirty="0" err="1">
                <a:effectLst/>
                <a:latin typeface="Source Sans Pro" panose="020B0503030403020204" pitchFamily="34" charset="0"/>
              </a:rPr>
              <a:t>Radiat</a:t>
            </a:r>
            <a:r>
              <a:rPr lang="en-US" sz="1600" b="0" dirty="0">
                <a:effectLst/>
                <a:latin typeface="Source Sans Pro" panose="020B0503030403020204" pitchFamily="34" charset="0"/>
              </a:rPr>
              <a:t> Res 1994, 137 (2s): S17–S67.  </a:t>
            </a:r>
          </a:p>
          <a:p>
            <a:r>
              <a:rPr lang="en-US" sz="1600" b="0" dirty="0">
                <a:effectLst/>
                <a:latin typeface="Source Sans Pro" panose="020B0503030403020204" pitchFamily="34" charset="0"/>
              </a:rPr>
              <a:t>The atomic cloud rising over Nagasaki, Japan. National Archives ID 535795  - https://</a:t>
            </a:r>
            <a:r>
              <a:rPr lang="en-US" sz="1600" b="0" dirty="0" err="1">
                <a:effectLst/>
                <a:latin typeface="Source Sans Pro" panose="020B0503030403020204" pitchFamily="34" charset="0"/>
              </a:rPr>
              <a:t>www.archives.gov</a:t>
            </a:r>
            <a:r>
              <a:rPr lang="en-US" sz="1600" b="0" dirty="0">
                <a:effectLst/>
                <a:latin typeface="Source Sans Pro" panose="020B0503030403020204" pitchFamily="34" charset="0"/>
              </a:rPr>
              <a:t>/news/topics/hiroshima-nagasaki-75</a:t>
            </a:r>
          </a:p>
        </p:txBody>
      </p:sp>
      <p:cxnSp>
        <p:nvCxnSpPr>
          <p:cNvPr id="9" name="Straight Connector 8">
            <a:extLst>
              <a:ext uri="{FF2B5EF4-FFF2-40B4-BE49-F238E27FC236}">
                <a16:creationId xmlns:a16="http://schemas.microsoft.com/office/drawing/2014/main" id="{53078731-BBDF-BD50-A17F-BE064A9768DF}"/>
              </a:ext>
            </a:extLst>
          </p:cNvPr>
          <p:cNvCxnSpPr>
            <a:cxnSpLocks/>
          </p:cNvCxnSpPr>
          <p:nvPr/>
        </p:nvCxnSpPr>
        <p:spPr>
          <a:xfrm>
            <a:off x="215153" y="1994713"/>
            <a:ext cx="4948518"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C4111A8-6FB3-A559-B460-430640F08334}"/>
              </a:ext>
            </a:extLst>
          </p:cNvPr>
          <p:cNvCxnSpPr>
            <a:cxnSpLocks/>
          </p:cNvCxnSpPr>
          <p:nvPr/>
        </p:nvCxnSpPr>
        <p:spPr>
          <a:xfrm>
            <a:off x="99060" y="628988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83E08272-C26B-DBD6-A447-314B33BF90FF}"/>
              </a:ext>
            </a:extLst>
          </p:cNvPr>
          <p:cNvSpPr>
            <a:spLocks noGrp="1"/>
          </p:cNvSpPr>
          <p:nvPr>
            <p:ph type="title"/>
          </p:nvPr>
        </p:nvSpPr>
        <p:spPr>
          <a:xfrm>
            <a:off x="215152" y="-559345"/>
            <a:ext cx="6147547" cy="1956841"/>
          </a:xfrm>
        </p:spPr>
        <p:txBody>
          <a:bodyPr anchor="b">
            <a:normAutofit/>
          </a:bodyPr>
          <a:lstStyle/>
          <a:p>
            <a:r>
              <a:rPr lang="en-US" sz="3400" dirty="0"/>
              <a:t>13. Registries help identify causes of cancer</a:t>
            </a:r>
          </a:p>
        </p:txBody>
      </p:sp>
    </p:spTree>
    <p:extLst>
      <p:ext uri="{BB962C8B-B14F-4D97-AF65-F5344CB8AC3E}">
        <p14:creationId xmlns:p14="http://schemas.microsoft.com/office/powerpoint/2010/main" val="297593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74F4-57F3-156A-FDC3-DD393F5800E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5FC78DF-48A8-16D2-6CC1-BEC81FB91734}"/>
              </a:ext>
            </a:extLst>
          </p:cNvPr>
          <p:cNvPicPr>
            <a:picLocks noChangeAspect="1"/>
          </p:cNvPicPr>
          <p:nvPr/>
        </p:nvPicPr>
        <p:blipFill>
          <a:blip r:embed="rId3"/>
          <a:srcRect l="11885" r="11884" b="-1"/>
          <a:stretch>
            <a:fillRect/>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5" name="Straight Connector 4">
            <a:extLst>
              <a:ext uri="{FF2B5EF4-FFF2-40B4-BE49-F238E27FC236}">
                <a16:creationId xmlns:a16="http://schemas.microsoft.com/office/drawing/2014/main" id="{FCE610DD-169B-96B9-9B39-3CF94D3DA570}"/>
              </a:ext>
            </a:extLst>
          </p:cNvPr>
          <p:cNvCxnSpPr>
            <a:cxnSpLocks/>
          </p:cNvCxnSpPr>
          <p:nvPr/>
        </p:nvCxnSpPr>
        <p:spPr>
          <a:xfrm>
            <a:off x="829002" y="1820696"/>
            <a:ext cx="4431254"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723137D-3F25-EA1E-6DF3-12049C692CC1}"/>
              </a:ext>
            </a:extLst>
          </p:cNvPr>
          <p:cNvSpPr>
            <a:spLocks noGrp="1"/>
          </p:cNvSpPr>
          <p:nvPr>
            <p:ph idx="1"/>
          </p:nvPr>
        </p:nvSpPr>
        <p:spPr>
          <a:xfrm>
            <a:off x="99060" y="2268061"/>
            <a:ext cx="6248731" cy="3742762"/>
          </a:xfrm>
        </p:spPr>
        <p:txBody>
          <a:bodyPr>
            <a:normAutofit/>
          </a:bodyPr>
          <a:lstStyle/>
          <a:p>
            <a:pPr marL="0" indent="0">
              <a:buNone/>
            </a:pPr>
            <a:r>
              <a:rPr lang="en-US" sz="3200" dirty="0"/>
              <a:t>1 in 3 Americans will get cancer</a:t>
            </a:r>
          </a:p>
          <a:p>
            <a:pPr marL="457200" indent="-457200"/>
            <a:endParaRPr lang="en-US" sz="3200" dirty="0"/>
          </a:p>
          <a:p>
            <a:pPr marL="0" indent="0">
              <a:buNone/>
              <a:tabLst>
                <a:tab pos="446088" algn="l"/>
              </a:tabLst>
            </a:pPr>
            <a:r>
              <a:rPr lang="en-US" sz="3200" dirty="0"/>
              <a:t>Every day, 5,600 Americans     are newly diagnosed with cancer</a:t>
            </a:r>
          </a:p>
          <a:p>
            <a:pPr marL="461963" indent="-515938">
              <a:tabLst>
                <a:tab pos="446088" algn="l"/>
              </a:tabLst>
            </a:pPr>
            <a:endParaRPr lang="en-US" sz="3200" dirty="0"/>
          </a:p>
          <a:p>
            <a:pPr marL="0" indent="0">
              <a:buNone/>
              <a:tabLst>
                <a:tab pos="446088" algn="l"/>
              </a:tabLst>
            </a:pPr>
            <a:r>
              <a:rPr lang="en-US" sz="3200" dirty="0"/>
              <a:t>Every minute, 1 American dies from cancer</a:t>
            </a:r>
          </a:p>
          <a:p>
            <a:endParaRPr lang="en-US" sz="2000" dirty="0"/>
          </a:p>
        </p:txBody>
      </p:sp>
      <p:sp>
        <p:nvSpPr>
          <p:cNvPr id="10" name="TextBox 9">
            <a:extLst>
              <a:ext uri="{FF2B5EF4-FFF2-40B4-BE49-F238E27FC236}">
                <a16:creationId xmlns:a16="http://schemas.microsoft.com/office/drawing/2014/main" id="{0A418E5F-699A-D3CC-2BB3-B25C211732DD}"/>
              </a:ext>
            </a:extLst>
          </p:cNvPr>
          <p:cNvSpPr txBox="1"/>
          <p:nvPr/>
        </p:nvSpPr>
        <p:spPr>
          <a:xfrm>
            <a:off x="3049" y="6547479"/>
            <a:ext cx="12188951" cy="307777"/>
          </a:xfrm>
          <a:prstGeom prst="rect">
            <a:avLst/>
          </a:prstGeom>
          <a:noFill/>
        </p:spPr>
        <p:txBody>
          <a:bodyPr wrap="square">
            <a:spAutoFit/>
          </a:bodyPr>
          <a:lstStyle/>
          <a:p>
            <a:r>
              <a:rPr lang="en-US" sz="1400" dirty="0"/>
              <a:t>https://</a:t>
            </a:r>
            <a:r>
              <a:rPr lang="en-US" sz="1400" dirty="0" err="1"/>
              <a:t>www.cancer.org</a:t>
            </a:r>
            <a:r>
              <a:rPr lang="en-US" sz="1400" dirty="0"/>
              <a:t>/research/cancer-facts-statistics/all-cancer-facts-figures/2025-cancer-facts-figures.html</a:t>
            </a:r>
          </a:p>
        </p:txBody>
      </p:sp>
      <p:cxnSp>
        <p:nvCxnSpPr>
          <p:cNvPr id="3" name="Straight Connector 2">
            <a:extLst>
              <a:ext uri="{FF2B5EF4-FFF2-40B4-BE49-F238E27FC236}">
                <a16:creationId xmlns:a16="http://schemas.microsoft.com/office/drawing/2014/main" id="{14067027-CB66-FC3D-160B-097EB1491057}"/>
              </a:ext>
            </a:extLst>
          </p:cNvPr>
          <p:cNvCxnSpPr>
            <a:cxnSpLocks/>
          </p:cNvCxnSpPr>
          <p:nvPr/>
        </p:nvCxnSpPr>
        <p:spPr>
          <a:xfrm>
            <a:off x="99060" y="6458188"/>
            <a:ext cx="1081278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D739C68-9105-7CA9-E43C-6937603F2393}"/>
              </a:ext>
            </a:extLst>
          </p:cNvPr>
          <p:cNvSpPr txBox="1"/>
          <p:nvPr/>
        </p:nvSpPr>
        <p:spPr>
          <a:xfrm>
            <a:off x="203200" y="321662"/>
            <a:ext cx="5733774" cy="1323439"/>
          </a:xfrm>
          <a:prstGeom prst="rect">
            <a:avLst/>
          </a:prstGeom>
          <a:noFill/>
        </p:spPr>
        <p:txBody>
          <a:bodyPr wrap="square">
            <a:spAutoFit/>
          </a:bodyPr>
          <a:lstStyle/>
          <a:p>
            <a:pPr algn="ctr"/>
            <a:r>
              <a:rPr lang="en-US" sz="4000" b="1" dirty="0"/>
              <a:t>1. Registries tell you how important cancer is</a:t>
            </a:r>
            <a:endParaRPr lang="en-US" sz="4000" dirty="0"/>
          </a:p>
        </p:txBody>
      </p:sp>
    </p:spTree>
    <p:extLst>
      <p:ext uri="{BB962C8B-B14F-4D97-AF65-F5344CB8AC3E}">
        <p14:creationId xmlns:p14="http://schemas.microsoft.com/office/powerpoint/2010/main" val="298327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37BC2-26CA-519D-3EA4-621D8E87F559}"/>
            </a:ext>
          </a:extLst>
        </p:cNvPr>
        <p:cNvGrpSpPr/>
        <p:nvPr/>
      </p:nvGrpSpPr>
      <p:grpSpPr>
        <a:xfrm>
          <a:off x="0" y="0"/>
          <a:ext cx="0" cy="0"/>
          <a:chOff x="0" y="0"/>
          <a:chExt cx="0" cy="0"/>
        </a:xfrm>
      </p:grpSpPr>
      <p:pic>
        <p:nvPicPr>
          <p:cNvPr id="4" name="Picture 6" descr="A healthcare professional preparing a patient to enter an x-ray machine.">
            <a:extLst>
              <a:ext uri="{FF2B5EF4-FFF2-40B4-BE49-F238E27FC236}">
                <a16:creationId xmlns:a16="http://schemas.microsoft.com/office/drawing/2014/main" id="{EA3954C1-455D-D704-53C0-A52A3A013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299"/>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D9A559DD-CC75-4AA7-B465-66F883538C4E}"/>
              </a:ext>
            </a:extLst>
          </p:cNvPr>
          <p:cNvSpPr>
            <a:spLocks noGrp="1"/>
          </p:cNvSpPr>
          <p:nvPr>
            <p:ph idx="1"/>
          </p:nvPr>
        </p:nvSpPr>
        <p:spPr>
          <a:xfrm>
            <a:off x="215152" y="2431008"/>
            <a:ext cx="5096550" cy="3320668"/>
          </a:xfrm>
          <a:solidFill>
            <a:schemeClr val="bg1"/>
          </a:solidFill>
        </p:spPr>
        <p:txBody>
          <a:bodyPr>
            <a:normAutofit/>
          </a:bodyPr>
          <a:lstStyle/>
          <a:p>
            <a:pPr marL="0" indent="0">
              <a:buNone/>
            </a:pPr>
            <a:r>
              <a:rPr lang="en-US" sz="2600" dirty="0"/>
              <a:t>… 80 years on, minimizing radiation exposure from CT scans is being prioritized.</a:t>
            </a:r>
          </a:p>
          <a:p>
            <a:pPr marL="0" indent="0">
              <a:buNone/>
            </a:pPr>
            <a:endParaRPr lang="en-US" dirty="0"/>
          </a:p>
          <a:p>
            <a:pPr marL="0" indent="0">
              <a:buNone/>
            </a:pPr>
            <a:r>
              <a:rPr lang="en-US" sz="2600" dirty="0">
                <a:effectLst/>
              </a:rPr>
              <a:t>~ 4870 cancers may result from the 4 million CT scans done every year on US children.</a:t>
            </a:r>
            <a:endParaRPr lang="en-US" sz="2600" dirty="0"/>
          </a:p>
          <a:p>
            <a:endParaRPr lang="en-US" sz="2200" dirty="0">
              <a:latin typeface="+mj-lt"/>
            </a:endParaRPr>
          </a:p>
        </p:txBody>
      </p:sp>
      <p:sp>
        <p:nvSpPr>
          <p:cNvPr id="12" name="TextBox 11">
            <a:extLst>
              <a:ext uri="{FF2B5EF4-FFF2-40B4-BE49-F238E27FC236}">
                <a16:creationId xmlns:a16="http://schemas.microsoft.com/office/drawing/2014/main" id="{38E56F34-D1DE-8123-7DE4-16A39E2606E8}"/>
              </a:ext>
            </a:extLst>
          </p:cNvPr>
          <p:cNvSpPr txBox="1"/>
          <p:nvPr/>
        </p:nvSpPr>
        <p:spPr>
          <a:xfrm>
            <a:off x="0" y="6333335"/>
            <a:ext cx="12067504" cy="523220"/>
          </a:xfrm>
          <a:prstGeom prst="rect">
            <a:avLst/>
          </a:prstGeom>
          <a:noFill/>
        </p:spPr>
        <p:txBody>
          <a:bodyPr wrap="square">
            <a:spAutoFit/>
          </a:bodyPr>
          <a:lstStyle/>
          <a:p>
            <a:pPr>
              <a:buNone/>
            </a:pPr>
            <a:r>
              <a:rPr lang="en-US" sz="1400" dirty="0" err="1">
                <a:effectLst/>
                <a:latin typeface="Helvetica" pitchFamily="2" charset="0"/>
              </a:rPr>
              <a:t>Miglioretti</a:t>
            </a:r>
            <a:r>
              <a:rPr lang="en-US" sz="1400" dirty="0">
                <a:effectLst/>
                <a:latin typeface="Helvetica" pitchFamily="2" charset="0"/>
              </a:rPr>
              <a:t>, et al. JAMA </a:t>
            </a:r>
            <a:r>
              <a:rPr lang="en-US" sz="1400" dirty="0" err="1">
                <a:effectLst/>
                <a:latin typeface="Helvetica" pitchFamily="2" charset="0"/>
              </a:rPr>
              <a:t>Pediatr</a:t>
            </a:r>
            <a:r>
              <a:rPr lang="en-US" sz="1400" dirty="0">
                <a:effectLst/>
                <a:latin typeface="Helvetica" pitchFamily="2" charset="0"/>
              </a:rPr>
              <a:t>. 2013, 167, 700–707.</a:t>
            </a:r>
          </a:p>
          <a:p>
            <a:pPr algn="l" fontAlgn="base"/>
            <a:r>
              <a:rPr lang="en-US" sz="1400" b="0" i="0" dirty="0">
                <a:effectLst/>
                <a:latin typeface="Guardian TextSans Web"/>
              </a:rPr>
              <a:t>Budoff  et al  </a:t>
            </a:r>
            <a:r>
              <a:rPr lang="en-US" sz="1400" b="0" i="1" dirty="0">
                <a:effectLst/>
                <a:latin typeface="Guardian TextSans Web"/>
              </a:rPr>
              <a:t>Circulation</a:t>
            </a:r>
            <a:r>
              <a:rPr lang="en-US" sz="1400" b="0" i="0" dirty="0">
                <a:effectLst/>
                <a:latin typeface="Guardian TextSans Web"/>
              </a:rPr>
              <a:t>. 2006;114(16):1761-179117015792</a:t>
            </a:r>
            <a:r>
              <a:rPr lang="en-US" sz="1400" b="0" i="0" dirty="0">
                <a:effectLst/>
                <a:latin typeface="Source Sans Pro" panose="020B0503030403020204" pitchFamily="34" charset="0"/>
              </a:rPr>
              <a:t> </a:t>
            </a:r>
            <a:endParaRPr lang="en-US" sz="1400" b="1" i="0" dirty="0">
              <a:effectLst/>
              <a:latin typeface="Source Sans Pro" panose="020B0503030403020204" pitchFamily="34" charset="0"/>
            </a:endParaRPr>
          </a:p>
        </p:txBody>
      </p:sp>
      <p:cxnSp>
        <p:nvCxnSpPr>
          <p:cNvPr id="14" name="Straight Connector 13">
            <a:extLst>
              <a:ext uri="{FF2B5EF4-FFF2-40B4-BE49-F238E27FC236}">
                <a16:creationId xmlns:a16="http://schemas.microsoft.com/office/drawing/2014/main" id="{DE96EF80-D18B-F83F-0435-FC7AED403E6E}"/>
              </a:ext>
            </a:extLst>
          </p:cNvPr>
          <p:cNvCxnSpPr>
            <a:cxnSpLocks/>
          </p:cNvCxnSpPr>
          <p:nvPr/>
        </p:nvCxnSpPr>
        <p:spPr>
          <a:xfrm>
            <a:off x="215153" y="1848941"/>
            <a:ext cx="4948518"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A02AD46-13B0-346E-B35D-56EE51F9529E}"/>
              </a:ext>
            </a:extLst>
          </p:cNvPr>
          <p:cNvCxnSpPr>
            <a:cxnSpLocks/>
          </p:cNvCxnSpPr>
          <p:nvPr/>
        </p:nvCxnSpPr>
        <p:spPr>
          <a:xfrm>
            <a:off x="99060" y="6290548"/>
            <a:ext cx="501082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952487E2-3ACF-56F6-0757-4CA7CC267040}"/>
              </a:ext>
            </a:extLst>
          </p:cNvPr>
          <p:cNvSpPr txBox="1">
            <a:spLocks/>
          </p:cNvSpPr>
          <p:nvPr/>
        </p:nvSpPr>
        <p:spPr>
          <a:xfrm>
            <a:off x="215152" y="-559345"/>
            <a:ext cx="6147547"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a:t>13. Registries help identify causes of cancer</a:t>
            </a:r>
            <a:endParaRPr lang="en-US" sz="3400" dirty="0"/>
          </a:p>
        </p:txBody>
      </p:sp>
    </p:spTree>
    <p:extLst>
      <p:ext uri="{BB962C8B-B14F-4D97-AF65-F5344CB8AC3E}">
        <p14:creationId xmlns:p14="http://schemas.microsoft.com/office/powerpoint/2010/main" val="1763778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768B8-F5A2-BDB6-44BA-E3380FC3D761}"/>
              </a:ext>
            </a:extLst>
          </p:cNvPr>
          <p:cNvSpPr>
            <a:spLocks noGrp="1"/>
          </p:cNvSpPr>
          <p:nvPr>
            <p:ph idx="1"/>
          </p:nvPr>
        </p:nvSpPr>
        <p:spPr>
          <a:xfrm>
            <a:off x="0" y="1635365"/>
            <a:ext cx="9088349" cy="4207007"/>
          </a:xfrm>
        </p:spPr>
        <p:txBody>
          <a:bodyPr>
            <a:normAutofit fontScale="92500"/>
          </a:bodyPr>
          <a:lstStyle/>
          <a:p>
            <a:pPr marL="0" indent="0">
              <a:buNone/>
            </a:pPr>
            <a:r>
              <a:rPr lang="en-US" sz="3200" dirty="0">
                <a:solidFill>
                  <a:schemeClr val="accent1"/>
                </a:solidFill>
              </a:rPr>
              <a:t>Ovarian cancer studies -</a:t>
            </a:r>
          </a:p>
          <a:p>
            <a:pPr marL="0" indent="0">
              <a:buNone/>
            </a:pPr>
            <a:endParaRPr lang="en-US" dirty="0"/>
          </a:p>
          <a:p>
            <a:pPr marL="457200" indent="-457200"/>
            <a:r>
              <a:rPr lang="en-US" dirty="0"/>
              <a:t>1992 - talcum powder linked to ovarian cancer  </a:t>
            </a:r>
          </a:p>
          <a:p>
            <a:pPr marL="457200" indent="-457200"/>
            <a:r>
              <a:rPr lang="en-US" dirty="0"/>
              <a:t>Talc contaminated with asbestos is classified as a  carcinogen (IARC Group 1)</a:t>
            </a:r>
          </a:p>
          <a:p>
            <a:pPr marL="457200" indent="-457200"/>
            <a:r>
              <a:rPr lang="en-US" dirty="0"/>
              <a:t>Talc alone is classified as a probable carcinogen (IARC Group 2A) </a:t>
            </a:r>
          </a:p>
          <a:p>
            <a:pPr marL="0" indent="0">
              <a:buNone/>
            </a:pPr>
            <a:endParaRPr lang="en-US" dirty="0"/>
          </a:p>
          <a:p>
            <a:pPr marL="0" indent="0">
              <a:buNone/>
            </a:pPr>
            <a:r>
              <a:rPr lang="en-US" sz="2600" dirty="0">
                <a:solidFill>
                  <a:schemeClr val="accent1"/>
                </a:solidFill>
              </a:rPr>
              <a:t>2023 - Johnson &amp; Johnson discontinued talc-based baby powder</a:t>
            </a:r>
          </a:p>
        </p:txBody>
      </p:sp>
      <p:sp>
        <p:nvSpPr>
          <p:cNvPr id="5" name="TextBox 4">
            <a:extLst>
              <a:ext uri="{FF2B5EF4-FFF2-40B4-BE49-F238E27FC236}">
                <a16:creationId xmlns:a16="http://schemas.microsoft.com/office/drawing/2014/main" id="{E1393506-2341-DAF6-D1F1-BA947AA0A46F}"/>
              </a:ext>
            </a:extLst>
          </p:cNvPr>
          <p:cNvSpPr txBox="1"/>
          <p:nvPr/>
        </p:nvSpPr>
        <p:spPr>
          <a:xfrm>
            <a:off x="0" y="6334780"/>
            <a:ext cx="10911840" cy="523220"/>
          </a:xfrm>
          <a:prstGeom prst="rect">
            <a:avLst/>
          </a:prstGeom>
          <a:noFill/>
        </p:spPr>
        <p:txBody>
          <a:bodyPr wrap="square">
            <a:spAutoFit/>
          </a:bodyPr>
          <a:lstStyle/>
          <a:p>
            <a:r>
              <a:rPr lang="en-US" sz="1400" dirty="0"/>
              <a:t>Harlow et al 1992 Obstetrics and Gynecology 1992-07; 80 (1), 19-26                             https://</a:t>
            </a:r>
            <a:r>
              <a:rPr lang="en-US" sz="1400" dirty="0" err="1"/>
              <a:t>monographs.iarc.who.int</a:t>
            </a:r>
            <a:r>
              <a:rPr lang="en-US" sz="1400" dirty="0"/>
              <a:t>/list-of-classifications</a:t>
            </a:r>
          </a:p>
          <a:p>
            <a:r>
              <a:rPr lang="en-US" sz="1400" dirty="0"/>
              <a:t>Johnson et al Gynecologic Oncology 2020, 159(2); 527-533                                             Cramer et al, Epidemiology. 2016 Apr 1;27(3):334–346</a:t>
            </a:r>
          </a:p>
        </p:txBody>
      </p:sp>
      <p:pic>
        <p:nvPicPr>
          <p:cNvPr id="2050" name="Picture 2">
            <a:extLst>
              <a:ext uri="{FF2B5EF4-FFF2-40B4-BE49-F238E27FC236}">
                <a16:creationId xmlns:a16="http://schemas.microsoft.com/office/drawing/2014/main" id="{45FC18C5-5E86-2BA6-3EA6-187AEA57F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62" r="34107"/>
          <a:stretch>
            <a:fillRect/>
          </a:stretch>
        </p:blipFill>
        <p:spPr bwMode="auto">
          <a:xfrm>
            <a:off x="9088349" y="1319081"/>
            <a:ext cx="3013273" cy="44333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E55F928-65D5-8603-3414-E19832106D9B}"/>
              </a:ext>
            </a:extLst>
          </p:cNvPr>
          <p:cNvSpPr txBox="1"/>
          <p:nvPr/>
        </p:nvSpPr>
        <p:spPr>
          <a:xfrm>
            <a:off x="9528313" y="5682467"/>
            <a:ext cx="5248352" cy="646331"/>
          </a:xfrm>
          <a:prstGeom prst="rect">
            <a:avLst/>
          </a:prstGeom>
          <a:noFill/>
        </p:spPr>
        <p:txBody>
          <a:bodyPr wrap="square">
            <a:spAutoFit/>
          </a:bodyPr>
          <a:lstStyle/>
          <a:p>
            <a:pPr marL="0" indent="0">
              <a:buNone/>
            </a:pPr>
            <a:r>
              <a:rPr lang="en-US" dirty="0"/>
              <a:t>Talc in ovarian cancer </a:t>
            </a:r>
          </a:p>
          <a:p>
            <a:pPr marL="0" indent="0">
              <a:buNone/>
            </a:pPr>
            <a:r>
              <a:rPr lang="en-US" dirty="0"/>
              <a:t>lymph nodes </a:t>
            </a:r>
          </a:p>
        </p:txBody>
      </p:sp>
      <p:cxnSp>
        <p:nvCxnSpPr>
          <p:cNvPr id="13" name="Straight Connector 12">
            <a:extLst>
              <a:ext uri="{FF2B5EF4-FFF2-40B4-BE49-F238E27FC236}">
                <a16:creationId xmlns:a16="http://schemas.microsoft.com/office/drawing/2014/main" id="{EA00B6FB-7FB2-EA5B-C6EB-BF151938ECED}"/>
              </a:ext>
            </a:extLst>
          </p:cNvPr>
          <p:cNvCxnSpPr>
            <a:cxnSpLocks/>
          </p:cNvCxnSpPr>
          <p:nvPr/>
        </p:nvCxnSpPr>
        <p:spPr>
          <a:xfrm flipV="1">
            <a:off x="261109" y="1139736"/>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96A708-B06E-8A4C-5B82-56044AAAF2A5}"/>
              </a:ext>
            </a:extLst>
          </p:cNvPr>
          <p:cNvCxnSpPr>
            <a:cxnSpLocks/>
          </p:cNvCxnSpPr>
          <p:nvPr/>
        </p:nvCxnSpPr>
        <p:spPr>
          <a:xfrm>
            <a:off x="99060" y="6329644"/>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11607A9B-68CE-5D30-5552-494604BE24B5}"/>
              </a:ext>
            </a:extLst>
          </p:cNvPr>
          <p:cNvSpPr txBox="1">
            <a:spLocks/>
          </p:cNvSpPr>
          <p:nvPr/>
        </p:nvSpPr>
        <p:spPr>
          <a:xfrm>
            <a:off x="390005" y="-978421"/>
            <a:ext cx="12002562"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dirty="0"/>
              <a:t>13. Registries help identify causes of cancer</a:t>
            </a:r>
          </a:p>
        </p:txBody>
      </p:sp>
    </p:spTree>
    <p:extLst>
      <p:ext uri="{BB962C8B-B14F-4D97-AF65-F5344CB8AC3E}">
        <p14:creationId xmlns:p14="http://schemas.microsoft.com/office/powerpoint/2010/main" val="318608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69162-09BA-9F79-7964-9CA19F539C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CF6772-89F4-B977-8D11-9FC4AA2C76BE}"/>
              </a:ext>
            </a:extLst>
          </p:cNvPr>
          <p:cNvSpPr>
            <a:spLocks noGrp="1"/>
          </p:cNvSpPr>
          <p:nvPr>
            <p:ph idx="1"/>
          </p:nvPr>
        </p:nvSpPr>
        <p:spPr>
          <a:xfrm>
            <a:off x="261109" y="1140632"/>
            <a:ext cx="7739891" cy="4648734"/>
          </a:xfrm>
        </p:spPr>
        <p:txBody>
          <a:bodyPr>
            <a:normAutofit/>
          </a:bodyPr>
          <a:lstStyle/>
          <a:p>
            <a:pPr marL="0" indent="0">
              <a:buNone/>
            </a:pPr>
            <a:r>
              <a:rPr lang="en-US" dirty="0">
                <a:solidFill>
                  <a:schemeClr val="accent1"/>
                </a:solidFill>
              </a:rPr>
              <a:t>Bladder cancer studies -</a:t>
            </a:r>
          </a:p>
          <a:p>
            <a:pPr marL="0" indent="0">
              <a:buNone/>
            </a:pPr>
            <a:endParaRPr lang="en-US" sz="1300" dirty="0"/>
          </a:p>
          <a:p>
            <a:pPr marL="457200" indent="-457200"/>
            <a:r>
              <a:rPr lang="en-US" sz="2600" dirty="0"/>
              <a:t>Exposure to arsenic in drinking water is linked to bladder cancer </a:t>
            </a:r>
          </a:p>
          <a:p>
            <a:pPr marL="457200" lvl="1" indent="0">
              <a:buNone/>
            </a:pPr>
            <a:r>
              <a:rPr lang="en-US" sz="2200" dirty="0"/>
              <a:t>	</a:t>
            </a:r>
            <a:r>
              <a:rPr lang="en-US" sz="2600" dirty="0"/>
              <a:t>- </a:t>
            </a:r>
            <a:r>
              <a:rPr lang="en-US" sz="2600" b="1" dirty="0"/>
              <a:t>even at low concentrations</a:t>
            </a:r>
          </a:p>
          <a:p>
            <a:pPr marL="457200" indent="-457200"/>
            <a:endParaRPr lang="en-US" sz="2600" dirty="0">
              <a:solidFill>
                <a:srgbClr val="00B0F0"/>
              </a:solidFill>
            </a:endParaRPr>
          </a:p>
          <a:p>
            <a:pPr marL="457200" indent="-457200"/>
            <a:r>
              <a:rPr lang="en-US" sz="2600" dirty="0">
                <a:solidFill>
                  <a:schemeClr val="accent1"/>
                </a:solidFill>
              </a:rPr>
              <a:t>2021 NH law reduced arsenic MCL in drinking water from 10 to 5 ppb…. </a:t>
            </a:r>
          </a:p>
          <a:p>
            <a:pPr marL="457200" indent="-457200"/>
            <a:r>
              <a:rPr lang="en-US" sz="2600" dirty="0"/>
              <a:t>… and led to a large birth cohort study of early life exposures to arsenic &amp; other environmental health risk factors</a:t>
            </a:r>
          </a:p>
        </p:txBody>
      </p:sp>
      <p:sp>
        <p:nvSpPr>
          <p:cNvPr id="5" name="TextBox 4">
            <a:extLst>
              <a:ext uri="{FF2B5EF4-FFF2-40B4-BE49-F238E27FC236}">
                <a16:creationId xmlns:a16="http://schemas.microsoft.com/office/drawing/2014/main" id="{BEAEB015-0831-4BD3-7289-CD1EFB16A333}"/>
              </a:ext>
            </a:extLst>
          </p:cNvPr>
          <p:cNvSpPr txBox="1"/>
          <p:nvPr/>
        </p:nvSpPr>
        <p:spPr>
          <a:xfrm>
            <a:off x="0" y="6119336"/>
            <a:ext cx="10774680"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Baris et al J Natl Cancer Inst. 2016 May 2;108(9):djw09         https://</a:t>
            </a:r>
            <a:r>
              <a:rPr lang="en-US" sz="1400" dirty="0" err="1">
                <a:latin typeface="Arial" panose="020B0604020202020204" pitchFamily="34" charset="0"/>
                <a:cs typeface="Arial" panose="020B0604020202020204" pitchFamily="34" charset="0"/>
              </a:rPr>
              <a:t>www.cdc.gov</a:t>
            </a:r>
            <a:r>
              <a:rPr lang="en-US" sz="1400" dirty="0">
                <a:latin typeface="Arial" panose="020B0604020202020204" pitchFamily="34" charset="0"/>
                <a:cs typeface="Arial" panose="020B0604020202020204" pitchFamily="34" charset="0"/>
              </a:rPr>
              <a:t>/bladder-cancer/about/</a:t>
            </a:r>
            <a:r>
              <a:rPr lang="en-US" sz="1400" dirty="0" err="1">
                <a:latin typeface="Arial" panose="020B0604020202020204" pitchFamily="34" charset="0"/>
                <a:cs typeface="Arial" panose="020B0604020202020204" pitchFamily="34" charset="0"/>
              </a:rPr>
              <a:t>index.html</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www.des.nh.gov</a:t>
            </a:r>
            <a:r>
              <a:rPr lang="en-US" sz="1400" dirty="0">
                <a:latin typeface="Arial" panose="020B0604020202020204" pitchFamily="34" charset="0"/>
                <a:cs typeface="Arial" panose="020B0604020202020204" pitchFamily="34" charset="0"/>
              </a:rPr>
              <a:t>/news-and-media/blog/more-protective-arsenic-standard-will-reduce-risk-many#          </a:t>
            </a:r>
          </a:p>
          <a:p>
            <a:r>
              <a:rPr lang="en-US" sz="1400" dirty="0">
                <a:latin typeface="Arial" panose="020B0604020202020204" pitchFamily="34" charset="0"/>
                <a:cs typeface="Arial" panose="020B0604020202020204" pitchFamily="34" charset="0"/>
              </a:rPr>
              <a:t>New Hampshire Birth Cohort Study grant: 5UG3OD023275-09   PI </a:t>
            </a:r>
            <a:r>
              <a:rPr lang="en-US" sz="1400" dirty="0" err="1">
                <a:latin typeface="Arial" panose="020B0604020202020204" pitchFamily="34" charset="0"/>
                <a:cs typeface="Arial" panose="020B0604020202020204" pitchFamily="34" charset="0"/>
              </a:rPr>
              <a:t>Karagas</a:t>
            </a:r>
            <a:r>
              <a:rPr lang="en-US" sz="1400" dirty="0">
                <a:latin typeface="Arial" panose="020B0604020202020204" pitchFamily="34" charset="0"/>
                <a:cs typeface="Arial" panose="020B0604020202020204" pitchFamily="34" charset="0"/>
              </a:rPr>
              <a:t>	https://</a:t>
            </a:r>
            <a:r>
              <a:rPr lang="en-US" sz="1400" dirty="0" err="1">
                <a:latin typeface="Arial" panose="020B0604020202020204" pitchFamily="34" charset="0"/>
                <a:cs typeface="Arial" panose="020B0604020202020204" pitchFamily="34" charset="0"/>
              </a:rPr>
              <a:t>deepai.org</a:t>
            </a:r>
            <a:r>
              <a:rPr lang="en-US" sz="1400" dirty="0">
                <a:latin typeface="Arial" panose="020B0604020202020204" pitchFamily="34" charset="0"/>
                <a:cs typeface="Arial" panose="020B0604020202020204" pitchFamily="34" charset="0"/>
              </a:rPr>
              <a:t>/machine-learning-model/text2img</a:t>
            </a:r>
          </a:p>
        </p:txBody>
      </p:sp>
      <p:pic>
        <p:nvPicPr>
          <p:cNvPr id="1030" name="Picture 6" descr="Medical illustration of the bladder">
            <a:extLst>
              <a:ext uri="{FF2B5EF4-FFF2-40B4-BE49-F238E27FC236}">
                <a16:creationId xmlns:a16="http://schemas.microsoft.com/office/drawing/2014/main" id="{BE00C309-4764-E394-0BA8-67563F4524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3" r="3374"/>
          <a:stretch>
            <a:fillRect/>
          </a:stretch>
        </p:blipFill>
        <p:spPr bwMode="auto">
          <a:xfrm>
            <a:off x="8347543" y="2658705"/>
            <a:ext cx="3631097" cy="2183269"/>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35532A12-A5D5-666C-AF95-125BA0D981EE}"/>
              </a:ext>
            </a:extLst>
          </p:cNvPr>
          <p:cNvCxnSpPr>
            <a:cxnSpLocks/>
          </p:cNvCxnSpPr>
          <p:nvPr/>
        </p:nvCxnSpPr>
        <p:spPr>
          <a:xfrm flipV="1">
            <a:off x="261109" y="1056609"/>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F81DED-DF86-8ABD-0064-2704376608E4}"/>
              </a:ext>
            </a:extLst>
          </p:cNvPr>
          <p:cNvCxnSpPr>
            <a:cxnSpLocks/>
          </p:cNvCxnSpPr>
          <p:nvPr/>
        </p:nvCxnSpPr>
        <p:spPr>
          <a:xfrm>
            <a:off x="99060" y="6077850"/>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4B7AA0E3-0194-C350-F83D-D3B8C8E9D3D3}"/>
              </a:ext>
            </a:extLst>
          </p:cNvPr>
          <p:cNvSpPr txBox="1">
            <a:spLocks/>
          </p:cNvSpPr>
          <p:nvPr/>
        </p:nvSpPr>
        <p:spPr>
          <a:xfrm>
            <a:off x="390005" y="-978421"/>
            <a:ext cx="12002562"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dirty="0"/>
              <a:t>13. Registries help identify causes of cancer</a:t>
            </a:r>
          </a:p>
        </p:txBody>
      </p:sp>
    </p:spTree>
    <p:extLst>
      <p:ext uri="{BB962C8B-B14F-4D97-AF65-F5344CB8AC3E}">
        <p14:creationId xmlns:p14="http://schemas.microsoft.com/office/powerpoint/2010/main" val="4292672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8E20B-2E1A-AD66-A0BD-66011EBDAC3F}"/>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ED4399FC-0ED0-E3F4-240B-B412635F2828}"/>
              </a:ext>
            </a:extLst>
          </p:cNvPr>
          <p:cNvGrpSpPr/>
          <p:nvPr/>
        </p:nvGrpSpPr>
        <p:grpSpPr>
          <a:xfrm>
            <a:off x="7640544" y="1344522"/>
            <a:ext cx="5052267" cy="4578336"/>
            <a:chOff x="7627292" y="1325217"/>
            <a:chExt cx="5052267" cy="4578336"/>
          </a:xfrm>
        </p:grpSpPr>
        <p:pic>
          <p:nvPicPr>
            <p:cNvPr id="4" name="Picture 3">
              <a:extLst>
                <a:ext uri="{FF2B5EF4-FFF2-40B4-BE49-F238E27FC236}">
                  <a16:creationId xmlns:a16="http://schemas.microsoft.com/office/drawing/2014/main" id="{E8BC5385-1B93-A005-0B34-D05827F9D4D3}"/>
                </a:ext>
              </a:extLst>
            </p:cNvPr>
            <p:cNvPicPr>
              <a:picLocks noChangeAspect="1"/>
            </p:cNvPicPr>
            <p:nvPr/>
          </p:nvPicPr>
          <p:blipFill>
            <a:blip r:embed="rId3"/>
            <a:srcRect l="50712"/>
            <a:stretch/>
          </p:blipFill>
          <p:spPr>
            <a:xfrm>
              <a:off x="7627292" y="1325217"/>
              <a:ext cx="4070393" cy="4015221"/>
            </a:xfrm>
            <a:prstGeom prst="rect">
              <a:avLst/>
            </a:prstGeom>
          </p:spPr>
        </p:pic>
        <p:sp>
          <p:nvSpPr>
            <p:cNvPr id="6" name="Content Placeholder 2">
              <a:extLst>
                <a:ext uri="{FF2B5EF4-FFF2-40B4-BE49-F238E27FC236}">
                  <a16:creationId xmlns:a16="http://schemas.microsoft.com/office/drawing/2014/main" id="{8186911A-B970-7DF7-A073-825EA560EE9A}"/>
                </a:ext>
              </a:extLst>
            </p:cNvPr>
            <p:cNvSpPr txBox="1">
              <a:spLocks/>
            </p:cNvSpPr>
            <p:nvPr/>
          </p:nvSpPr>
          <p:spPr>
            <a:xfrm>
              <a:off x="8419973" y="5340438"/>
              <a:ext cx="4259586" cy="563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Cramer. Surgery 2010. 148(6):</a:t>
              </a:r>
              <a:r>
                <a:rPr lang="en-US" sz="1200" dirty="0">
                  <a:solidFill>
                    <a:schemeClr val="bg1"/>
                  </a:solidFill>
                  <a:latin typeface="ElsevierSans"/>
                </a:rPr>
                <a:t>1</a:t>
              </a:r>
              <a:r>
                <a:rPr lang="en-US" sz="1200" dirty="0">
                  <a:latin typeface="ElsevierSans"/>
                </a:rPr>
                <a:t>147-1153</a:t>
              </a:r>
              <a:endParaRPr lang="en-US" sz="1200" dirty="0"/>
            </a:p>
            <a:p>
              <a:pPr marL="0" indent="0">
                <a:buFont typeface="Arial" panose="020B0604020202020204" pitchFamily="34" charset="0"/>
                <a:buNone/>
              </a:pPr>
              <a:r>
                <a:rPr lang="en-US" sz="1400" dirty="0"/>
                <a:t> </a:t>
              </a:r>
            </a:p>
            <a:p>
              <a:pPr marL="0" indent="0">
                <a:buFont typeface="Arial" panose="020B0604020202020204" pitchFamily="34" charset="0"/>
                <a:buNone/>
              </a:pPr>
              <a:endParaRPr lang="en-US" sz="1400" dirty="0"/>
            </a:p>
          </p:txBody>
        </p:sp>
      </p:grpSp>
      <p:sp>
        <p:nvSpPr>
          <p:cNvPr id="7" name="Content Placeholder 2">
            <a:extLst>
              <a:ext uri="{FF2B5EF4-FFF2-40B4-BE49-F238E27FC236}">
                <a16:creationId xmlns:a16="http://schemas.microsoft.com/office/drawing/2014/main" id="{A78A6AF7-6C5E-4AF4-3225-08520C1EB5AF}"/>
              </a:ext>
            </a:extLst>
          </p:cNvPr>
          <p:cNvSpPr txBox="1">
            <a:spLocks/>
          </p:cNvSpPr>
          <p:nvPr/>
        </p:nvSpPr>
        <p:spPr>
          <a:xfrm>
            <a:off x="0" y="6601228"/>
            <a:ext cx="11231880" cy="256772"/>
          </a:xfrm>
          <a:prstGeom prst="rect">
            <a:avLst/>
          </a:prstGeom>
        </p:spPr>
        <p:txBody>
          <a:bodyPr vert="horz" lIns="91440" tIns="45720" rIns="91440" bIns="45720" rtlCol="0">
            <a:no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t>1. Mangano. </a:t>
            </a:r>
            <a:r>
              <a:rPr lang="en-US" sz="1200" dirty="0" err="1"/>
              <a:t>Eur</a:t>
            </a:r>
            <a:r>
              <a:rPr lang="en-US" sz="1200" dirty="0"/>
              <a:t> J Cancer Prev, 1996, 5(1);75-81      2. Davies &amp; Welch, JAMA 2006, 295:2164-2167      3. </a:t>
            </a:r>
            <a:r>
              <a:rPr lang="en-US" sz="1200" dirty="0">
                <a:latin typeface="system-ui"/>
              </a:rPr>
              <a:t>Zhang. </a:t>
            </a:r>
            <a:r>
              <a:rPr lang="en-US" sz="1200" dirty="0" err="1">
                <a:latin typeface="Source Sans Pro Web"/>
              </a:rPr>
              <a:t>Eur</a:t>
            </a:r>
            <a:r>
              <a:rPr lang="en-US" sz="1200" dirty="0">
                <a:latin typeface="Source Sans Pro Web"/>
              </a:rPr>
              <a:t> J Cancer Prev. 2015;24(5):439–446</a:t>
            </a:r>
            <a:endParaRPr lang="en-US" sz="1200" dirty="0"/>
          </a:p>
          <a:p>
            <a:pPr marL="0" indent="0">
              <a:buFont typeface="Arial" panose="020B0604020202020204" pitchFamily="34" charset="0"/>
              <a:buNone/>
            </a:pPr>
            <a:r>
              <a:rPr lang="en-US" sz="1400" dirty="0"/>
              <a:t> </a:t>
            </a:r>
          </a:p>
          <a:p>
            <a:pPr marL="0" indent="0">
              <a:buFont typeface="Arial" panose="020B0604020202020204" pitchFamily="34" charset="0"/>
              <a:buNone/>
            </a:pPr>
            <a:endParaRPr lang="en-US" sz="1400" dirty="0"/>
          </a:p>
        </p:txBody>
      </p:sp>
      <p:sp>
        <p:nvSpPr>
          <p:cNvPr id="10" name="TextBox 9">
            <a:extLst>
              <a:ext uri="{FF2B5EF4-FFF2-40B4-BE49-F238E27FC236}">
                <a16:creationId xmlns:a16="http://schemas.microsoft.com/office/drawing/2014/main" id="{439A560F-12AC-0BFA-5234-682E9D2962E3}"/>
              </a:ext>
            </a:extLst>
          </p:cNvPr>
          <p:cNvSpPr txBox="1"/>
          <p:nvPr/>
        </p:nvSpPr>
        <p:spPr>
          <a:xfrm>
            <a:off x="169890" y="1164203"/>
            <a:ext cx="6870990" cy="4832092"/>
          </a:xfrm>
          <a:prstGeom prst="rect">
            <a:avLst/>
          </a:prstGeom>
          <a:noFill/>
        </p:spPr>
        <p:txBody>
          <a:bodyPr wrap="square" rtlCol="0">
            <a:spAutoFit/>
          </a:bodyPr>
          <a:lstStyle/>
          <a:p>
            <a:r>
              <a:rPr lang="en-US" sz="3200" dirty="0">
                <a:solidFill>
                  <a:schemeClr val="accent1"/>
                </a:solidFill>
              </a:rPr>
              <a:t>Thyroid cancer studies -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Increasing thyroid cancer in US first reported through Connecticut Cancer Registry after Chernobyl disaster,</a:t>
            </a:r>
            <a:r>
              <a:rPr lang="en-US" sz="2400" baseline="30000" dirty="0"/>
              <a:t>1</a:t>
            </a:r>
            <a:r>
              <a:rPr lang="en-US" sz="2400" dirty="0"/>
              <a:t> driven by small papillary thyroid cancer</a:t>
            </a:r>
            <a:r>
              <a:rPr lang="en-US" sz="2400" baseline="30000" dirty="0"/>
              <a:t>2</a:t>
            </a:r>
            <a:r>
              <a:rPr lang="en-US" sz="2400" dirty="0"/>
              <a:t> </a:t>
            </a:r>
          </a:p>
          <a:p>
            <a:endParaRPr lang="en-US" sz="2400" dirty="0"/>
          </a:p>
          <a:p>
            <a:pPr marL="342900" indent="-342900">
              <a:buFont typeface="Arial" panose="020B0604020202020204" pitchFamily="34" charset="0"/>
              <a:buChar char="•"/>
            </a:pPr>
            <a:r>
              <a:rPr lang="en-US" sz="2400" dirty="0"/>
              <a:t>Mortality is stable</a:t>
            </a:r>
            <a:br>
              <a:rPr lang="en-US" sz="2400" dirty="0"/>
            </a:br>
            <a:endParaRPr lang="en-US" sz="2400" dirty="0"/>
          </a:p>
          <a:p>
            <a:pPr marL="342900" indent="-342900">
              <a:buFont typeface="Arial" panose="020B0604020202020204" pitchFamily="34" charset="0"/>
              <a:buChar char="•"/>
            </a:pPr>
            <a:r>
              <a:rPr lang="en-US" sz="2400" dirty="0"/>
              <a:t>Radiologic imaging is playing a role in diagnosis or causality</a:t>
            </a:r>
            <a:r>
              <a:rPr lang="en-US" sz="2400" baseline="30000" dirty="0"/>
              <a:t>3</a:t>
            </a:r>
          </a:p>
          <a:p>
            <a:endParaRPr lang="en-US" dirty="0"/>
          </a:p>
          <a:p>
            <a:endParaRPr lang="en-US" dirty="0"/>
          </a:p>
        </p:txBody>
      </p:sp>
      <p:cxnSp>
        <p:nvCxnSpPr>
          <p:cNvPr id="15" name="Straight Connector 14">
            <a:extLst>
              <a:ext uri="{FF2B5EF4-FFF2-40B4-BE49-F238E27FC236}">
                <a16:creationId xmlns:a16="http://schemas.microsoft.com/office/drawing/2014/main" id="{6D946C29-EA04-680C-7D09-1B38CE94C3EE}"/>
              </a:ext>
            </a:extLst>
          </p:cNvPr>
          <p:cNvCxnSpPr>
            <a:cxnSpLocks/>
          </p:cNvCxnSpPr>
          <p:nvPr/>
        </p:nvCxnSpPr>
        <p:spPr>
          <a:xfrm flipV="1">
            <a:off x="261109" y="1156362"/>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4DC851-B0DC-7F68-A49C-D28EB8B98D83}"/>
              </a:ext>
            </a:extLst>
          </p:cNvPr>
          <p:cNvCxnSpPr>
            <a:cxnSpLocks/>
          </p:cNvCxnSpPr>
          <p:nvPr/>
        </p:nvCxnSpPr>
        <p:spPr>
          <a:xfrm>
            <a:off x="99060" y="648866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0969ADB-92C0-EEF2-28D5-2F415FD8E264}"/>
              </a:ext>
            </a:extLst>
          </p:cNvPr>
          <p:cNvSpPr txBox="1">
            <a:spLocks/>
          </p:cNvSpPr>
          <p:nvPr/>
        </p:nvSpPr>
        <p:spPr>
          <a:xfrm>
            <a:off x="390005" y="-978421"/>
            <a:ext cx="12002562" cy="1956841"/>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200" dirty="0"/>
              <a:t>13. Registries help identify causes of cancer</a:t>
            </a:r>
          </a:p>
        </p:txBody>
      </p:sp>
    </p:spTree>
    <p:extLst>
      <p:ext uri="{BB962C8B-B14F-4D97-AF65-F5344CB8AC3E}">
        <p14:creationId xmlns:p14="http://schemas.microsoft.com/office/powerpoint/2010/main" val="3808232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2D692-B8E5-399F-6026-3205E0471D2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8BD24-F0A6-18DC-EBDC-C37DC8CAD274}"/>
              </a:ext>
            </a:extLst>
          </p:cNvPr>
          <p:cNvSpPr>
            <a:spLocks noGrp="1"/>
          </p:cNvSpPr>
          <p:nvPr>
            <p:ph idx="1"/>
          </p:nvPr>
        </p:nvSpPr>
        <p:spPr>
          <a:xfrm>
            <a:off x="261109" y="1678475"/>
            <a:ext cx="4661411" cy="4207007"/>
          </a:xfrm>
        </p:spPr>
        <p:txBody>
          <a:bodyPr>
            <a:normAutofit/>
          </a:bodyPr>
          <a:lstStyle/>
          <a:p>
            <a:pPr marL="0" indent="0">
              <a:buNone/>
            </a:pPr>
            <a:r>
              <a:rPr lang="en-US" sz="3200" dirty="0">
                <a:solidFill>
                  <a:schemeClr val="accent1"/>
                </a:solidFill>
              </a:rPr>
              <a:t>The RESPOND cohort</a:t>
            </a:r>
          </a:p>
          <a:p>
            <a:pPr marL="0" indent="0">
              <a:buNone/>
            </a:pPr>
            <a:endParaRPr lang="en-US" dirty="0"/>
          </a:p>
          <a:p>
            <a:pPr marL="457200" indent="-457200"/>
            <a:r>
              <a:rPr lang="en-US" dirty="0"/>
              <a:t>The largest study ever     of prostate cancer health in 12,500 African American men</a:t>
            </a:r>
          </a:p>
          <a:p>
            <a:pPr marL="0" indent="0">
              <a:buNone/>
            </a:pPr>
            <a:endParaRPr lang="en-US" dirty="0"/>
          </a:p>
          <a:p>
            <a:pPr marL="457200" indent="-457200"/>
            <a:r>
              <a:rPr lang="en-US" dirty="0"/>
              <a:t>Participants identified through cancer registries</a:t>
            </a:r>
          </a:p>
          <a:p>
            <a:pPr marL="0" indent="0">
              <a:buNone/>
            </a:pPr>
            <a:endParaRPr lang="en-US" dirty="0"/>
          </a:p>
          <a:p>
            <a:pPr marL="0" indent="0">
              <a:buNone/>
            </a:pPr>
            <a:endParaRPr lang="en-US" dirty="0"/>
          </a:p>
        </p:txBody>
      </p:sp>
      <p:sp>
        <p:nvSpPr>
          <p:cNvPr id="8" name="Title 1">
            <a:extLst>
              <a:ext uri="{FF2B5EF4-FFF2-40B4-BE49-F238E27FC236}">
                <a16:creationId xmlns:a16="http://schemas.microsoft.com/office/drawing/2014/main" id="{65F6665C-77DB-4220-1457-18B4BF66F361}"/>
              </a:ext>
            </a:extLst>
          </p:cNvPr>
          <p:cNvSpPr>
            <a:spLocks noGrp="1"/>
          </p:cNvSpPr>
          <p:nvPr>
            <p:ph type="title"/>
          </p:nvPr>
        </p:nvSpPr>
        <p:spPr>
          <a:xfrm>
            <a:off x="520217" y="-1116360"/>
            <a:ext cx="11671782" cy="1956841"/>
          </a:xfrm>
        </p:spPr>
        <p:txBody>
          <a:bodyPr anchor="b">
            <a:normAutofit/>
          </a:bodyPr>
          <a:lstStyle/>
          <a:p>
            <a:r>
              <a:rPr lang="en-US" sz="3800" dirty="0"/>
              <a:t>14. We help understand how complex cancer is</a:t>
            </a:r>
          </a:p>
        </p:txBody>
      </p:sp>
      <p:cxnSp>
        <p:nvCxnSpPr>
          <p:cNvPr id="9" name="Straight Connector 8">
            <a:extLst>
              <a:ext uri="{FF2B5EF4-FFF2-40B4-BE49-F238E27FC236}">
                <a16:creationId xmlns:a16="http://schemas.microsoft.com/office/drawing/2014/main" id="{24E78CB2-F994-F7A8-53B2-9F72FD1B84A0}"/>
              </a:ext>
            </a:extLst>
          </p:cNvPr>
          <p:cNvCxnSpPr>
            <a:cxnSpLocks/>
          </p:cNvCxnSpPr>
          <p:nvPr/>
        </p:nvCxnSpPr>
        <p:spPr>
          <a:xfrm flipV="1">
            <a:off x="261109" y="956856"/>
            <a:ext cx="11410674" cy="11668"/>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B4AE840B-D121-2B6C-7B2D-6C073A07A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572" y="2090840"/>
            <a:ext cx="6276412" cy="31570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D8B209-0143-6C95-84B2-EC3617DD4B20}"/>
              </a:ext>
            </a:extLst>
          </p:cNvPr>
          <p:cNvSpPr txBox="1"/>
          <p:nvPr/>
        </p:nvSpPr>
        <p:spPr>
          <a:xfrm>
            <a:off x="0" y="6607030"/>
            <a:ext cx="10911840" cy="276999"/>
          </a:xfrm>
          <a:prstGeom prst="rect">
            <a:avLst/>
          </a:prstGeom>
          <a:noFill/>
        </p:spPr>
        <p:txBody>
          <a:bodyPr wrap="square">
            <a:spAutoFit/>
          </a:bodyPr>
          <a:lstStyle/>
          <a:p>
            <a:r>
              <a:rPr lang="en-US" sz="1200" dirty="0"/>
              <a:t>U01CA287036 – PI Haiman - </a:t>
            </a:r>
            <a:r>
              <a:rPr lang="en-US" sz="1200" b="1" dirty="0"/>
              <a:t>Identifying factors associated with prostate cancer progression and survival in African American men: The RESPOND Cohort</a:t>
            </a:r>
            <a:endParaRPr lang="en-US" sz="1200" dirty="0"/>
          </a:p>
        </p:txBody>
      </p:sp>
      <p:cxnSp>
        <p:nvCxnSpPr>
          <p:cNvPr id="11" name="Straight Connector 10">
            <a:extLst>
              <a:ext uri="{FF2B5EF4-FFF2-40B4-BE49-F238E27FC236}">
                <a16:creationId xmlns:a16="http://schemas.microsoft.com/office/drawing/2014/main" id="{1938402E-0072-DD6A-F86E-1924EFD7D5DC}"/>
              </a:ext>
            </a:extLst>
          </p:cNvPr>
          <p:cNvCxnSpPr>
            <a:cxnSpLocks/>
          </p:cNvCxnSpPr>
          <p:nvPr/>
        </p:nvCxnSpPr>
        <p:spPr>
          <a:xfrm>
            <a:off x="99060" y="6435660"/>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759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FE37-5D02-5AA0-3119-6C8ABDCAFCD6}"/>
              </a:ext>
            </a:extLst>
          </p:cNvPr>
          <p:cNvSpPr>
            <a:spLocks noGrp="1"/>
          </p:cNvSpPr>
          <p:nvPr>
            <p:ph type="title"/>
          </p:nvPr>
        </p:nvSpPr>
        <p:spPr>
          <a:xfrm>
            <a:off x="7620" y="-118966"/>
            <a:ext cx="12184380" cy="1325563"/>
          </a:xfrm>
        </p:spPr>
        <p:txBody>
          <a:bodyPr>
            <a:normAutofit/>
          </a:bodyPr>
          <a:lstStyle/>
          <a:p>
            <a:pPr algn="ctr"/>
            <a:r>
              <a:rPr lang="en-US" sz="3600" dirty="0"/>
              <a:t>15. Our data is cited in key clinical guidelines</a:t>
            </a:r>
          </a:p>
        </p:txBody>
      </p:sp>
      <p:sp>
        <p:nvSpPr>
          <p:cNvPr id="3" name="Content Placeholder 2">
            <a:extLst>
              <a:ext uri="{FF2B5EF4-FFF2-40B4-BE49-F238E27FC236}">
                <a16:creationId xmlns:a16="http://schemas.microsoft.com/office/drawing/2014/main" id="{1B1BB41F-30BB-F7B6-DEF0-F5ADEBDCB123}"/>
              </a:ext>
            </a:extLst>
          </p:cNvPr>
          <p:cNvSpPr>
            <a:spLocks noGrp="1"/>
          </p:cNvSpPr>
          <p:nvPr>
            <p:ph idx="1"/>
          </p:nvPr>
        </p:nvSpPr>
        <p:spPr>
          <a:xfrm>
            <a:off x="289560" y="1350030"/>
            <a:ext cx="11597640" cy="5152735"/>
          </a:xfrm>
        </p:spPr>
        <p:txBody>
          <a:bodyPr>
            <a:normAutofit fontScale="70000" lnSpcReduction="20000"/>
          </a:bodyPr>
          <a:lstStyle/>
          <a:p>
            <a:pPr indent="-282575">
              <a:lnSpc>
                <a:spcPct val="120000"/>
              </a:lnSpc>
              <a:spcAft>
                <a:spcPts val="750"/>
              </a:spcAft>
              <a:tabLst>
                <a:tab pos="6851650" algn="l"/>
              </a:tabLst>
            </a:pPr>
            <a:r>
              <a:rPr lang="en-US" sz="4800" dirty="0"/>
              <a:t>Breast cancer screening 	2024</a:t>
            </a:r>
          </a:p>
          <a:p>
            <a:pPr lvl="1">
              <a:lnSpc>
                <a:spcPct val="120000"/>
              </a:lnSpc>
              <a:spcAft>
                <a:spcPts val="750"/>
              </a:spcAft>
            </a:pPr>
            <a:r>
              <a:rPr lang="en-US" sz="3800" dirty="0"/>
              <a:t>All women screen every other year from 40 (vs. start between 40-50)</a:t>
            </a:r>
          </a:p>
          <a:p>
            <a:pPr marL="0" indent="0">
              <a:lnSpc>
                <a:spcPct val="120000"/>
              </a:lnSpc>
              <a:buNone/>
            </a:pPr>
            <a:endParaRPr lang="en-US" sz="2200" dirty="0"/>
          </a:p>
          <a:p>
            <a:pPr indent="-282575">
              <a:lnSpc>
                <a:spcPct val="120000"/>
              </a:lnSpc>
              <a:tabLst>
                <a:tab pos="6851650" algn="l"/>
              </a:tabLst>
            </a:pPr>
            <a:r>
              <a:rPr lang="en-US" sz="4800" dirty="0"/>
              <a:t>Colorectal cancer screening 	2021</a:t>
            </a:r>
          </a:p>
          <a:p>
            <a:pPr lvl="1">
              <a:lnSpc>
                <a:spcPct val="120000"/>
              </a:lnSpc>
            </a:pPr>
            <a:r>
              <a:rPr lang="en-US" sz="3800" dirty="0"/>
              <a:t>Start to screen from 45 (lowered from 50)</a:t>
            </a:r>
          </a:p>
          <a:p>
            <a:pPr>
              <a:lnSpc>
                <a:spcPct val="120000"/>
              </a:lnSpc>
            </a:pPr>
            <a:endParaRPr lang="en-US" sz="1900" b="0" i="0" dirty="0">
              <a:effectLst/>
            </a:endParaRPr>
          </a:p>
          <a:p>
            <a:pPr indent="-282575">
              <a:lnSpc>
                <a:spcPct val="120000"/>
              </a:lnSpc>
              <a:tabLst>
                <a:tab pos="6851650" algn="l"/>
              </a:tabLst>
            </a:pPr>
            <a:r>
              <a:rPr lang="en-US" sz="4800" b="0" i="0" dirty="0">
                <a:effectLst/>
              </a:rPr>
              <a:t>Lung cancer screening </a:t>
            </a:r>
            <a:r>
              <a:rPr lang="en-US" sz="4800" dirty="0"/>
              <a:t>	</a:t>
            </a:r>
            <a:r>
              <a:rPr lang="en-US" sz="4800" b="0" i="0" dirty="0">
                <a:effectLst/>
              </a:rPr>
              <a:t>2021</a:t>
            </a:r>
          </a:p>
          <a:p>
            <a:pPr lvl="1">
              <a:lnSpc>
                <a:spcPct val="120000"/>
              </a:lnSpc>
            </a:pPr>
            <a:r>
              <a:rPr lang="en-US" sz="3800" b="0" i="0" dirty="0">
                <a:effectLst/>
              </a:rPr>
              <a:t>Annual low-dose CT in adults 50-80y with a 20 pack-year smoking history and currently smoke or have quit within past 15 years. </a:t>
            </a:r>
          </a:p>
          <a:p>
            <a:endParaRPr lang="en-US" dirty="0"/>
          </a:p>
        </p:txBody>
      </p:sp>
      <p:sp>
        <p:nvSpPr>
          <p:cNvPr id="5" name="TextBox 4">
            <a:extLst>
              <a:ext uri="{FF2B5EF4-FFF2-40B4-BE49-F238E27FC236}">
                <a16:creationId xmlns:a16="http://schemas.microsoft.com/office/drawing/2014/main" id="{574B495A-1F3C-3F36-FE8D-3C978D0C6D1D}"/>
              </a:ext>
            </a:extLst>
          </p:cNvPr>
          <p:cNvSpPr txBox="1"/>
          <p:nvPr/>
        </p:nvSpPr>
        <p:spPr>
          <a:xfrm>
            <a:off x="0" y="6550223"/>
            <a:ext cx="12184380" cy="307777"/>
          </a:xfrm>
          <a:prstGeom prst="rect">
            <a:avLst/>
          </a:prstGeom>
          <a:noFill/>
        </p:spPr>
        <p:txBody>
          <a:bodyPr wrap="square">
            <a:spAutoFit/>
          </a:bodyPr>
          <a:lstStyle/>
          <a:p>
            <a:r>
              <a:rPr lang="en-US" sz="1400" dirty="0"/>
              <a:t>USPSTF – US Preventive Service Task Force - https://</a:t>
            </a:r>
            <a:r>
              <a:rPr lang="en-US" sz="1400" dirty="0" err="1"/>
              <a:t>www.uspreventiveservicestaskforce.org</a:t>
            </a:r>
            <a:r>
              <a:rPr lang="en-US" sz="1400" dirty="0"/>
              <a:t>/</a:t>
            </a:r>
            <a:r>
              <a:rPr lang="en-US" sz="1400" dirty="0" err="1"/>
              <a:t>uspstf</a:t>
            </a:r>
            <a:r>
              <a:rPr lang="en-US" sz="1400" dirty="0"/>
              <a:t>/recommendation-topics/</a:t>
            </a:r>
            <a:r>
              <a:rPr lang="en-US" sz="1400" dirty="0" err="1"/>
              <a:t>uspstf</a:t>
            </a:r>
            <a:r>
              <a:rPr lang="en-US" sz="1400" dirty="0"/>
              <a:t>-a-and-b-recommendations</a:t>
            </a:r>
          </a:p>
        </p:txBody>
      </p:sp>
      <p:cxnSp>
        <p:nvCxnSpPr>
          <p:cNvPr id="6" name="Straight Connector 5">
            <a:extLst>
              <a:ext uri="{FF2B5EF4-FFF2-40B4-BE49-F238E27FC236}">
                <a16:creationId xmlns:a16="http://schemas.microsoft.com/office/drawing/2014/main" id="{9896AE32-AAB7-1628-8177-F5E5B3B8F488}"/>
              </a:ext>
            </a:extLst>
          </p:cNvPr>
          <p:cNvCxnSpPr/>
          <p:nvPr/>
        </p:nvCxnSpPr>
        <p:spPr>
          <a:xfrm>
            <a:off x="525780" y="1015708"/>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6148" name="Picture 4" descr="Colorectal Cancer | Colorectal Cancer | CDC">
            <a:extLst>
              <a:ext uri="{FF2B5EF4-FFF2-40B4-BE49-F238E27FC236}">
                <a16:creationId xmlns:a16="http://schemas.microsoft.com/office/drawing/2014/main" id="{618F1B69-5F38-CD20-C381-3CAFADBF83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37" r="9021"/>
          <a:stretch>
            <a:fillRect/>
          </a:stretch>
        </p:blipFill>
        <p:spPr bwMode="auto">
          <a:xfrm>
            <a:off x="9687339" y="3084445"/>
            <a:ext cx="1978881" cy="142633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D20EFFA-52F0-AD9D-7BB2-10192B7F5CBB}"/>
              </a:ext>
            </a:extLst>
          </p:cNvPr>
          <p:cNvCxnSpPr>
            <a:cxnSpLocks/>
          </p:cNvCxnSpPr>
          <p:nvPr/>
        </p:nvCxnSpPr>
        <p:spPr>
          <a:xfrm>
            <a:off x="22860" y="6502765"/>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61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E663-31D2-92A4-BDFF-6CB4A23178F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1E9D6-956B-01B3-65AF-C3EFD3A5BA61}"/>
              </a:ext>
            </a:extLst>
          </p:cNvPr>
          <p:cNvSpPr>
            <a:spLocks noGrp="1"/>
          </p:cNvSpPr>
          <p:nvPr>
            <p:ph idx="1"/>
          </p:nvPr>
        </p:nvSpPr>
        <p:spPr>
          <a:xfrm>
            <a:off x="164660" y="1630355"/>
            <a:ext cx="11894820" cy="4351338"/>
          </a:xfrm>
        </p:spPr>
        <p:txBody>
          <a:bodyPr>
            <a:noAutofit/>
          </a:bodyPr>
          <a:lstStyle/>
          <a:p>
            <a:pPr marL="0" indent="0">
              <a:lnSpc>
                <a:spcPct val="100000"/>
              </a:lnSpc>
              <a:spcBef>
                <a:spcPts val="0"/>
              </a:spcBef>
              <a:buNone/>
            </a:pPr>
            <a:r>
              <a:rPr lang="en-US" sz="2600" dirty="0"/>
              <a:t>Skin cancer: screening  									2023</a:t>
            </a:r>
          </a:p>
          <a:p>
            <a:pPr marL="0" indent="0">
              <a:lnSpc>
                <a:spcPct val="100000"/>
              </a:lnSpc>
              <a:spcBef>
                <a:spcPts val="0"/>
              </a:spcBef>
              <a:buNone/>
            </a:pPr>
            <a:r>
              <a:rPr lang="en-US" sz="2600" dirty="0"/>
              <a:t>Breast Cancer: Medication Use to Reduce Risk 					2019</a:t>
            </a:r>
          </a:p>
          <a:p>
            <a:pPr marL="0" indent="0">
              <a:lnSpc>
                <a:spcPct val="100000"/>
              </a:lnSpc>
              <a:spcBef>
                <a:spcPts val="0"/>
              </a:spcBef>
              <a:buNone/>
            </a:pPr>
            <a:r>
              <a:rPr lang="en-US" sz="2600" dirty="0"/>
              <a:t>BRCA-Related Cancer: Risk assessment, genetic counselling &amp; testing	2019</a:t>
            </a:r>
          </a:p>
          <a:p>
            <a:pPr marL="0" indent="0">
              <a:lnSpc>
                <a:spcPct val="100000"/>
              </a:lnSpc>
              <a:spcBef>
                <a:spcPts val="0"/>
              </a:spcBef>
              <a:buNone/>
            </a:pPr>
            <a:r>
              <a:rPr lang="en-US" sz="2600" dirty="0"/>
              <a:t>Pancreatic Cancer: Screening 								2019</a:t>
            </a:r>
          </a:p>
          <a:p>
            <a:pPr marL="0" indent="0">
              <a:lnSpc>
                <a:spcPct val="100000"/>
              </a:lnSpc>
              <a:spcBef>
                <a:spcPts val="0"/>
              </a:spcBef>
              <a:buNone/>
            </a:pPr>
            <a:r>
              <a:rPr lang="en-US" sz="2600" dirty="0"/>
              <a:t>Cervical Cancer: Screening 								2018</a:t>
            </a:r>
          </a:p>
          <a:p>
            <a:pPr marL="0" indent="0">
              <a:lnSpc>
                <a:spcPct val="100000"/>
              </a:lnSpc>
              <a:spcBef>
                <a:spcPts val="0"/>
              </a:spcBef>
              <a:buNone/>
            </a:pPr>
            <a:r>
              <a:rPr lang="en-US" sz="2600" dirty="0"/>
              <a:t>Prostate Cancer: Screening 								2018</a:t>
            </a:r>
          </a:p>
          <a:p>
            <a:pPr marL="0" indent="0">
              <a:lnSpc>
                <a:spcPct val="100000"/>
              </a:lnSpc>
              <a:spcBef>
                <a:spcPts val="0"/>
              </a:spcBef>
              <a:buNone/>
            </a:pPr>
            <a:r>
              <a:rPr lang="en-US" sz="2600" dirty="0"/>
              <a:t>Skin Cancer Prevention: Behavioral Counseling 					2018</a:t>
            </a:r>
          </a:p>
          <a:p>
            <a:pPr marL="0" indent="0">
              <a:lnSpc>
                <a:spcPct val="100000"/>
              </a:lnSpc>
              <a:spcBef>
                <a:spcPts val="0"/>
              </a:spcBef>
              <a:buNone/>
            </a:pPr>
            <a:r>
              <a:rPr lang="en-US" sz="2600" dirty="0"/>
              <a:t>Ovarian Cancer: Screening 								2018</a:t>
            </a:r>
          </a:p>
          <a:p>
            <a:pPr marL="0" indent="0">
              <a:lnSpc>
                <a:spcPct val="100000"/>
              </a:lnSpc>
              <a:spcBef>
                <a:spcPts val="0"/>
              </a:spcBef>
              <a:buNone/>
            </a:pPr>
            <a:r>
              <a:rPr lang="en-US" sz="2600" dirty="0"/>
              <a:t>Thyroid Cancer: Screening 								2017</a:t>
            </a:r>
          </a:p>
          <a:p>
            <a:pPr marL="0" indent="0">
              <a:lnSpc>
                <a:spcPct val="100000"/>
              </a:lnSpc>
              <a:spcBef>
                <a:spcPts val="0"/>
              </a:spcBef>
              <a:buNone/>
            </a:pPr>
            <a:r>
              <a:rPr lang="en-US" sz="2600" dirty="0"/>
              <a:t>Oral Cancer: Screening 									2013</a:t>
            </a:r>
          </a:p>
        </p:txBody>
      </p:sp>
      <p:sp>
        <p:nvSpPr>
          <p:cNvPr id="6" name="Title 1">
            <a:extLst>
              <a:ext uri="{FF2B5EF4-FFF2-40B4-BE49-F238E27FC236}">
                <a16:creationId xmlns:a16="http://schemas.microsoft.com/office/drawing/2014/main" id="{1F58AF85-626D-AADE-5592-F2A73C6484A8}"/>
              </a:ext>
            </a:extLst>
          </p:cNvPr>
          <p:cNvSpPr txBox="1">
            <a:spLocks/>
          </p:cNvSpPr>
          <p:nvPr/>
        </p:nvSpPr>
        <p:spPr>
          <a:xfrm>
            <a:off x="304800" y="0"/>
            <a:ext cx="11887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Arial" panose="020B0604020202020204" pitchFamily="34" charset="0"/>
                <a:cs typeface="Arial" panose="020B0604020202020204" pitchFamily="34" charset="0"/>
              </a:rPr>
              <a:t>15. Our data is cited in key clinical guidelines</a:t>
            </a:r>
          </a:p>
        </p:txBody>
      </p:sp>
      <p:cxnSp>
        <p:nvCxnSpPr>
          <p:cNvPr id="7" name="Straight Connector 6">
            <a:extLst>
              <a:ext uri="{FF2B5EF4-FFF2-40B4-BE49-F238E27FC236}">
                <a16:creationId xmlns:a16="http://schemas.microsoft.com/office/drawing/2014/main" id="{D2ADD50F-BDB3-0AE5-C90A-06D2B8D0AF1F}"/>
              </a:ext>
            </a:extLst>
          </p:cNvPr>
          <p:cNvCxnSpPr/>
          <p:nvPr/>
        </p:nvCxnSpPr>
        <p:spPr>
          <a:xfrm>
            <a:off x="525780" y="1128335"/>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7174" name="Picture 6" descr="a family under a large umbrella on the beach">
            <a:extLst>
              <a:ext uri="{FF2B5EF4-FFF2-40B4-BE49-F238E27FC236}">
                <a16:creationId xmlns:a16="http://schemas.microsoft.com/office/drawing/2014/main" id="{D222A332-BFCC-7B53-B1F4-DC859CEEC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860" y="3776869"/>
            <a:ext cx="2881887" cy="162106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0DE92205-DACD-A664-E584-8B4E887F3E75}"/>
              </a:ext>
            </a:extLst>
          </p:cNvPr>
          <p:cNvCxnSpPr>
            <a:cxnSpLocks/>
          </p:cNvCxnSpPr>
          <p:nvPr/>
        </p:nvCxnSpPr>
        <p:spPr>
          <a:xfrm>
            <a:off x="99060" y="6236874"/>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37E1F8-0DE6-6D6C-3405-221849B6F48C}"/>
              </a:ext>
            </a:extLst>
          </p:cNvPr>
          <p:cNvSpPr txBox="1"/>
          <p:nvPr/>
        </p:nvSpPr>
        <p:spPr>
          <a:xfrm>
            <a:off x="59636" y="6286485"/>
            <a:ext cx="12184380" cy="954107"/>
          </a:xfrm>
          <a:prstGeom prst="rect">
            <a:avLst/>
          </a:prstGeom>
          <a:noFill/>
        </p:spPr>
        <p:txBody>
          <a:bodyPr wrap="square">
            <a:spAutoFit/>
          </a:bodyPr>
          <a:lstStyle/>
          <a:p>
            <a:r>
              <a:rPr lang="en-US" sz="1400" dirty="0"/>
              <a:t>USPSTF – US Preventive Service Task Force     https://</a:t>
            </a:r>
            <a:r>
              <a:rPr lang="en-US" sz="1400" dirty="0" err="1"/>
              <a:t>www.uspreventiveservicestaskforce.org</a:t>
            </a:r>
            <a:r>
              <a:rPr lang="en-US" sz="1400" dirty="0"/>
              <a:t>/</a:t>
            </a:r>
            <a:r>
              <a:rPr lang="en-US" sz="1400" dirty="0" err="1"/>
              <a:t>uspstf</a:t>
            </a:r>
            <a:r>
              <a:rPr lang="en-US" sz="1400" dirty="0"/>
              <a:t>/recommendation-topics/</a:t>
            </a:r>
            <a:r>
              <a:rPr lang="en-US" sz="1400" dirty="0" err="1"/>
              <a:t>uspstf</a:t>
            </a:r>
            <a:r>
              <a:rPr lang="en-US" sz="1400" dirty="0"/>
              <a:t>-a-and-b-recommendations</a:t>
            </a:r>
          </a:p>
          <a:p>
            <a:r>
              <a:rPr lang="en-US" sz="1400" dirty="0"/>
              <a:t>https://</a:t>
            </a:r>
            <a:r>
              <a:rPr lang="en-US" sz="1400" dirty="0" err="1"/>
              <a:t>www.cdc.gov</a:t>
            </a:r>
            <a:r>
              <a:rPr lang="en-US" sz="1400" dirty="0"/>
              <a:t>/skin-cancer/symptoms/</a:t>
            </a:r>
            <a:r>
              <a:rPr lang="en-US" sz="1400" dirty="0" err="1"/>
              <a:t>index.html</a:t>
            </a:r>
            <a:endParaRPr lang="en-US" sz="1400" dirty="0"/>
          </a:p>
          <a:p>
            <a:endParaRPr lang="en-US" sz="1400" dirty="0"/>
          </a:p>
          <a:p>
            <a:endParaRPr lang="en-US" sz="1400" dirty="0"/>
          </a:p>
        </p:txBody>
      </p:sp>
    </p:spTree>
    <p:extLst>
      <p:ext uri="{BB962C8B-B14F-4D97-AF65-F5344CB8AC3E}">
        <p14:creationId xmlns:p14="http://schemas.microsoft.com/office/powerpoint/2010/main" val="34676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41E3A6-DBE7-C8FD-6184-03CF2D521737}"/>
              </a:ext>
            </a:extLst>
          </p:cNvPr>
          <p:cNvSpPr>
            <a:spLocks noGrp="1"/>
          </p:cNvSpPr>
          <p:nvPr>
            <p:ph idx="1"/>
          </p:nvPr>
        </p:nvSpPr>
        <p:spPr>
          <a:xfrm>
            <a:off x="7628776" y="2183463"/>
            <a:ext cx="4178911" cy="4132772"/>
          </a:xfrm>
        </p:spPr>
        <p:txBody>
          <a:bodyPr>
            <a:noAutofit/>
          </a:bodyPr>
          <a:lstStyle/>
          <a:p>
            <a:pPr marL="0" indent="0">
              <a:buNone/>
            </a:pPr>
            <a:endParaRPr lang="en-US" sz="2700" dirty="0"/>
          </a:p>
          <a:p>
            <a:pPr marL="0" indent="0">
              <a:buNone/>
            </a:pPr>
            <a:r>
              <a:rPr lang="en-US" sz="2700" dirty="0">
                <a:solidFill>
                  <a:schemeClr val="accent1"/>
                </a:solidFill>
              </a:rPr>
              <a:t>EXAMPLE</a:t>
            </a:r>
          </a:p>
          <a:p>
            <a:pPr marL="0" indent="0">
              <a:buNone/>
            </a:pPr>
            <a:r>
              <a:rPr lang="en-US" sz="2200" dirty="0"/>
              <a:t>Compared to the 1970’s,            twice as many patients (67% v 34%) now live more than 5 years after leukemia diagnosis</a:t>
            </a:r>
          </a:p>
        </p:txBody>
      </p:sp>
      <p:sp>
        <p:nvSpPr>
          <p:cNvPr id="4" name="Title 1">
            <a:extLst>
              <a:ext uri="{FF2B5EF4-FFF2-40B4-BE49-F238E27FC236}">
                <a16:creationId xmlns:a16="http://schemas.microsoft.com/office/drawing/2014/main" id="{5DC80FAC-80C0-BCA1-1037-74A835B72C4E}"/>
              </a:ext>
            </a:extLst>
          </p:cNvPr>
          <p:cNvSpPr txBox="1">
            <a:spLocks/>
          </p:cNvSpPr>
          <p:nvPr/>
        </p:nvSpPr>
        <p:spPr>
          <a:xfrm>
            <a:off x="7353300" y="1081969"/>
            <a:ext cx="54753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64ECF495-1812-67C9-FC5E-11E12504D4CC}"/>
              </a:ext>
            </a:extLst>
          </p:cNvPr>
          <p:cNvCxnSpPr>
            <a:cxnSpLocks/>
          </p:cNvCxnSpPr>
          <p:nvPr/>
        </p:nvCxnSpPr>
        <p:spPr>
          <a:xfrm>
            <a:off x="7394936" y="1730622"/>
            <a:ext cx="4603027" cy="1965"/>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1223B37-31B9-660D-64EA-B3BF4F30F05B}"/>
              </a:ext>
            </a:extLst>
          </p:cNvPr>
          <p:cNvGrpSpPr/>
          <p:nvPr/>
        </p:nvGrpSpPr>
        <p:grpSpPr>
          <a:xfrm>
            <a:off x="-9943" y="1081969"/>
            <a:ext cx="6519776" cy="4298311"/>
            <a:chOff x="-17986" y="948746"/>
            <a:chExt cx="7181288" cy="4970252"/>
          </a:xfrm>
        </p:grpSpPr>
        <p:pic>
          <p:nvPicPr>
            <p:cNvPr id="20482" name="Picture 2" descr="This table shows survival rates over three time periods (1975 to 1977, 1995 to 1997, and 2014 to 2020) for 12 specific types listed in alphabetical order from breast cancer in women to uterine cancer.  The overall cancer survival rate increased from 49% in the mid-70s to 69% for diagnoses during 2014 through 2020.   The survival rate has improved with time for all cancer types listed with the exception of cancer in the cervix and in the uterus.   Survival rates are lowest for pancreatic cancer, at 13%.">
              <a:extLst>
                <a:ext uri="{FF2B5EF4-FFF2-40B4-BE49-F238E27FC236}">
                  <a16:creationId xmlns:a16="http://schemas.microsoft.com/office/drawing/2014/main" id="{66B27699-7A76-AADF-06C8-13FCF5CB97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08" t="4704" r="3345" b="6353"/>
            <a:stretch/>
          </p:blipFill>
          <p:spPr bwMode="auto">
            <a:xfrm>
              <a:off x="-17986" y="948746"/>
              <a:ext cx="7163302" cy="4249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screenshot of a computer screen&#10;&#10;AI-generated content may be incorrect.">
              <a:extLst>
                <a:ext uri="{FF2B5EF4-FFF2-40B4-BE49-F238E27FC236}">
                  <a16:creationId xmlns:a16="http://schemas.microsoft.com/office/drawing/2014/main" id="{B037EAFD-FABF-25D1-6B81-335C89143E20}"/>
                </a:ext>
              </a:extLst>
            </p:cNvPr>
            <p:cNvPicPr>
              <a:picLocks noChangeAspect="1"/>
            </p:cNvPicPr>
            <p:nvPr/>
          </p:nvPicPr>
          <p:blipFill>
            <a:blip r:embed="rId4"/>
            <a:srcRect l="3855" t="88519" r="32187"/>
            <a:stretch>
              <a:fillRect/>
            </a:stretch>
          </p:blipFill>
          <p:spPr>
            <a:xfrm>
              <a:off x="0" y="5195668"/>
              <a:ext cx="7163302" cy="723330"/>
            </a:xfrm>
            <a:prstGeom prst="rect">
              <a:avLst/>
            </a:prstGeom>
          </p:spPr>
        </p:pic>
      </p:grpSp>
      <p:sp>
        <p:nvSpPr>
          <p:cNvPr id="18" name="TextBox 17">
            <a:extLst>
              <a:ext uri="{FF2B5EF4-FFF2-40B4-BE49-F238E27FC236}">
                <a16:creationId xmlns:a16="http://schemas.microsoft.com/office/drawing/2014/main" id="{37F07F6A-DD0C-F440-550C-231FB3D2B9CD}"/>
              </a:ext>
            </a:extLst>
          </p:cNvPr>
          <p:cNvSpPr txBox="1"/>
          <p:nvPr/>
        </p:nvSpPr>
        <p:spPr>
          <a:xfrm>
            <a:off x="-2814" y="6303939"/>
            <a:ext cx="10724427" cy="584775"/>
          </a:xfrm>
          <a:prstGeom prst="rect">
            <a:avLst/>
          </a:prstGeom>
          <a:noFill/>
        </p:spPr>
        <p:txBody>
          <a:bodyPr wrap="square">
            <a:spAutoFit/>
          </a:bodyPr>
          <a:lstStyle/>
          <a:p>
            <a:r>
              <a:rPr lang="en-US" sz="1600" dirty="0"/>
              <a:t>American Cancer Society Facts and Figures https://</a:t>
            </a:r>
            <a:r>
              <a:rPr lang="en-US" sz="1600" dirty="0" err="1"/>
              <a:t>www.cancer.org</a:t>
            </a:r>
            <a:r>
              <a:rPr lang="en-US" sz="1600" dirty="0"/>
              <a:t>/content/dam/cancer-org/research/cancer-facts-and-statistics/annual-cancer-facts-and-figures/2025/slideshow-2025-cancer-facts-and-figures-acs.pptx</a:t>
            </a:r>
          </a:p>
        </p:txBody>
      </p:sp>
      <p:cxnSp>
        <p:nvCxnSpPr>
          <p:cNvPr id="19" name="Straight Connector 18">
            <a:extLst>
              <a:ext uri="{FF2B5EF4-FFF2-40B4-BE49-F238E27FC236}">
                <a16:creationId xmlns:a16="http://schemas.microsoft.com/office/drawing/2014/main" id="{5AA058E4-2A4C-9AEB-EB7E-AD41FFF05F77}"/>
              </a:ext>
            </a:extLst>
          </p:cNvPr>
          <p:cNvCxnSpPr>
            <a:cxnSpLocks/>
          </p:cNvCxnSpPr>
          <p:nvPr/>
        </p:nvCxnSpPr>
        <p:spPr>
          <a:xfrm>
            <a:off x="99060" y="6342896"/>
            <a:ext cx="1062255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1504BE-2465-A5A8-3438-89D1AF6A5C2E}"/>
              </a:ext>
            </a:extLst>
          </p:cNvPr>
          <p:cNvSpPr txBox="1"/>
          <p:nvPr/>
        </p:nvSpPr>
        <p:spPr>
          <a:xfrm>
            <a:off x="7394936" y="14310"/>
            <a:ext cx="4773865" cy="1754326"/>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16. We show you if cancer treatments </a:t>
            </a:r>
          </a:p>
          <a:p>
            <a:pPr algn="ctr"/>
            <a:r>
              <a:rPr lang="en-US" sz="3600" dirty="0">
                <a:latin typeface="Arial" panose="020B0604020202020204" pitchFamily="34" charset="0"/>
                <a:cs typeface="Arial" panose="020B0604020202020204" pitchFamily="34" charset="0"/>
              </a:rPr>
              <a:t>are working</a:t>
            </a:r>
          </a:p>
        </p:txBody>
      </p:sp>
      <p:sp>
        <p:nvSpPr>
          <p:cNvPr id="24" name="Rectangle 23">
            <a:extLst>
              <a:ext uri="{FF2B5EF4-FFF2-40B4-BE49-F238E27FC236}">
                <a16:creationId xmlns:a16="http://schemas.microsoft.com/office/drawing/2014/main" id="{CCA4FD17-82E8-85E6-479F-3203C305F74B}"/>
              </a:ext>
            </a:extLst>
          </p:cNvPr>
          <p:cNvSpPr/>
          <p:nvPr/>
        </p:nvSpPr>
        <p:spPr>
          <a:xfrm>
            <a:off x="1086" y="5371034"/>
            <a:ext cx="6503447" cy="9064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screenshot of a computer screen&#10;&#10;AI-generated content may be incorrect.">
            <a:extLst>
              <a:ext uri="{FF2B5EF4-FFF2-40B4-BE49-F238E27FC236}">
                <a16:creationId xmlns:a16="http://schemas.microsoft.com/office/drawing/2014/main" id="{E0D36CFC-BEED-74E9-F1EB-2965092327D7}"/>
              </a:ext>
            </a:extLst>
          </p:cNvPr>
          <p:cNvPicPr>
            <a:picLocks noChangeAspect="1"/>
          </p:cNvPicPr>
          <p:nvPr/>
        </p:nvPicPr>
        <p:blipFill>
          <a:blip r:embed="rId4"/>
          <a:srcRect l="87065" b="84815"/>
          <a:stretch>
            <a:fillRect/>
          </a:stretch>
        </p:blipFill>
        <p:spPr>
          <a:xfrm>
            <a:off x="2585837" y="5159058"/>
            <a:ext cx="1577009" cy="1041400"/>
          </a:xfrm>
          <a:prstGeom prst="rect">
            <a:avLst/>
          </a:prstGeom>
        </p:spPr>
      </p:pic>
      <p:pic>
        <p:nvPicPr>
          <p:cNvPr id="6" name="Picture 5">
            <a:extLst>
              <a:ext uri="{FF2B5EF4-FFF2-40B4-BE49-F238E27FC236}">
                <a16:creationId xmlns:a16="http://schemas.microsoft.com/office/drawing/2014/main" id="{7A7683F0-A65F-BAF8-4E90-732389DF5FC8}"/>
              </a:ext>
            </a:extLst>
          </p:cNvPr>
          <p:cNvPicPr>
            <a:picLocks noChangeAspect="1"/>
          </p:cNvPicPr>
          <p:nvPr/>
        </p:nvPicPr>
        <p:blipFill>
          <a:blip r:embed="rId5"/>
          <a:srcRect r="25750"/>
          <a:stretch>
            <a:fillRect/>
          </a:stretch>
        </p:blipFill>
        <p:spPr>
          <a:xfrm>
            <a:off x="1086" y="50844"/>
            <a:ext cx="6503447" cy="1070281"/>
          </a:xfrm>
          <a:prstGeom prst="rect">
            <a:avLst/>
          </a:prstGeom>
        </p:spPr>
      </p:pic>
      <p:sp>
        <p:nvSpPr>
          <p:cNvPr id="9" name="Rectangle 8">
            <a:extLst>
              <a:ext uri="{FF2B5EF4-FFF2-40B4-BE49-F238E27FC236}">
                <a16:creationId xmlns:a16="http://schemas.microsoft.com/office/drawing/2014/main" id="{9F633BB2-E6D4-F9CC-8AF8-B0C17C6CE121}"/>
              </a:ext>
            </a:extLst>
          </p:cNvPr>
          <p:cNvSpPr/>
          <p:nvPr/>
        </p:nvSpPr>
        <p:spPr>
          <a:xfrm>
            <a:off x="86064" y="2183463"/>
            <a:ext cx="6266638" cy="25731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861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8055-5B6F-0617-6302-AF209742CB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AB1B21-6E02-F188-CF1A-42A2159EC634}"/>
              </a:ext>
            </a:extLst>
          </p:cNvPr>
          <p:cNvSpPr>
            <a:spLocks noGrp="1"/>
          </p:cNvSpPr>
          <p:nvPr>
            <p:ph idx="1"/>
          </p:nvPr>
        </p:nvSpPr>
        <p:spPr>
          <a:xfrm>
            <a:off x="146960" y="2400759"/>
            <a:ext cx="7843213" cy="4351338"/>
          </a:xfrm>
        </p:spPr>
        <p:txBody>
          <a:bodyPr/>
          <a:lstStyle/>
          <a:p>
            <a:r>
              <a:rPr lang="en-US" dirty="0"/>
              <a:t>Despite decline in overall colorectal cancer mortality rate (2013-2035), there are opposite trends for colon       and rectal cancer</a:t>
            </a:r>
          </a:p>
          <a:p>
            <a:endParaRPr lang="en-US" dirty="0"/>
          </a:p>
          <a:p>
            <a:r>
              <a:rPr lang="en-US" dirty="0"/>
              <a:t>The number of rectal cancer deaths will double by 2035 in the U.S.</a:t>
            </a:r>
          </a:p>
        </p:txBody>
      </p:sp>
      <p:pic>
        <p:nvPicPr>
          <p:cNvPr id="6146" name="Picture 2" descr="Details are in the caption following the image">
            <a:extLst>
              <a:ext uri="{FF2B5EF4-FFF2-40B4-BE49-F238E27FC236}">
                <a16:creationId xmlns:a16="http://schemas.microsoft.com/office/drawing/2014/main" id="{1489340A-4199-BE3E-AF19-8AE33490B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15" t="75922" r="6453" b="3522"/>
          <a:stretch/>
        </p:blipFill>
        <p:spPr bwMode="auto">
          <a:xfrm>
            <a:off x="9173565" y="3431532"/>
            <a:ext cx="2972715" cy="339469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tails are in the caption following the image">
            <a:extLst>
              <a:ext uri="{FF2B5EF4-FFF2-40B4-BE49-F238E27FC236}">
                <a16:creationId xmlns:a16="http://schemas.microsoft.com/office/drawing/2014/main" id="{9C6632B6-96C4-FB79-9587-BE50AD3C7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25" t="75633" r="6452" b="3559"/>
          <a:stretch/>
        </p:blipFill>
        <p:spPr bwMode="auto">
          <a:xfrm>
            <a:off x="9173565" y="21264"/>
            <a:ext cx="2972715" cy="33946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C987DA-5DDA-6162-3B28-A5A43526CA4F}"/>
              </a:ext>
            </a:extLst>
          </p:cNvPr>
          <p:cNvSpPr txBox="1"/>
          <p:nvPr/>
        </p:nvSpPr>
        <p:spPr>
          <a:xfrm rot="16200000">
            <a:off x="6202996" y="2753638"/>
            <a:ext cx="5449889" cy="369332"/>
          </a:xfrm>
          <a:prstGeom prst="rect">
            <a:avLst/>
          </a:prstGeom>
          <a:noFill/>
        </p:spPr>
        <p:txBody>
          <a:bodyPr wrap="square" rtlCol="0">
            <a:spAutoFit/>
          </a:bodyPr>
          <a:lstStyle/>
          <a:p>
            <a:r>
              <a:rPr lang="en-US" dirty="0"/>
              <a:t>Age-standardized mortality/100,000/year</a:t>
            </a:r>
          </a:p>
        </p:txBody>
      </p:sp>
      <p:sp>
        <p:nvSpPr>
          <p:cNvPr id="5" name="TextBox 4">
            <a:extLst>
              <a:ext uri="{FF2B5EF4-FFF2-40B4-BE49-F238E27FC236}">
                <a16:creationId xmlns:a16="http://schemas.microsoft.com/office/drawing/2014/main" id="{A345ACD6-98B6-949B-5388-8E209FD3C792}"/>
              </a:ext>
            </a:extLst>
          </p:cNvPr>
          <p:cNvSpPr txBox="1"/>
          <p:nvPr/>
        </p:nvSpPr>
        <p:spPr>
          <a:xfrm>
            <a:off x="9903896" y="1169591"/>
            <a:ext cx="1511818" cy="369332"/>
          </a:xfrm>
          <a:prstGeom prst="rect">
            <a:avLst/>
          </a:prstGeom>
          <a:solidFill>
            <a:schemeClr val="tx1"/>
          </a:solidFill>
          <a:ln>
            <a:solidFill>
              <a:schemeClr val="bg1"/>
            </a:solidFill>
          </a:ln>
        </p:spPr>
        <p:txBody>
          <a:bodyPr wrap="square" rtlCol="0">
            <a:spAutoFit/>
          </a:bodyPr>
          <a:lstStyle/>
          <a:p>
            <a:r>
              <a:rPr lang="en-US" dirty="0">
                <a:solidFill>
                  <a:schemeClr val="bg1"/>
                </a:solidFill>
              </a:rPr>
              <a:t>Colon cancer</a:t>
            </a:r>
          </a:p>
        </p:txBody>
      </p:sp>
      <p:cxnSp>
        <p:nvCxnSpPr>
          <p:cNvPr id="7" name="Straight Connector 6">
            <a:extLst>
              <a:ext uri="{FF2B5EF4-FFF2-40B4-BE49-F238E27FC236}">
                <a16:creationId xmlns:a16="http://schemas.microsoft.com/office/drawing/2014/main" id="{8D962461-970E-4C99-7249-C0B4BB7AADEB}"/>
              </a:ext>
            </a:extLst>
          </p:cNvPr>
          <p:cNvCxnSpPr>
            <a:cxnSpLocks/>
          </p:cNvCxnSpPr>
          <p:nvPr/>
        </p:nvCxnSpPr>
        <p:spPr>
          <a:xfrm>
            <a:off x="182880" y="1320501"/>
            <a:ext cx="6648226"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7DC0AE9-0C1D-1535-31A1-1CB8B39E186E}"/>
              </a:ext>
            </a:extLst>
          </p:cNvPr>
          <p:cNvSpPr txBox="1"/>
          <p:nvPr/>
        </p:nvSpPr>
        <p:spPr>
          <a:xfrm>
            <a:off x="0" y="6459974"/>
            <a:ext cx="6149788" cy="369332"/>
          </a:xfrm>
          <a:prstGeom prst="rect">
            <a:avLst/>
          </a:prstGeom>
          <a:noFill/>
        </p:spPr>
        <p:txBody>
          <a:bodyPr wrap="square">
            <a:spAutoFit/>
          </a:bodyPr>
          <a:lstStyle/>
          <a:p>
            <a:pPr algn="l">
              <a:buNone/>
            </a:pPr>
            <a:r>
              <a:rPr lang="en-US" dirty="0"/>
              <a:t>Araghi et al. </a:t>
            </a:r>
            <a:r>
              <a:rPr lang="en-US" b="0" i="0" dirty="0">
                <a:effectLst/>
                <a:latin typeface="system-ui"/>
              </a:rPr>
              <a:t>Int J Cancer. 2019 Jun 15;144(12):2992-3000</a:t>
            </a:r>
          </a:p>
        </p:txBody>
      </p:sp>
      <p:sp>
        <p:nvSpPr>
          <p:cNvPr id="8" name="Up Arrow 7">
            <a:extLst>
              <a:ext uri="{FF2B5EF4-FFF2-40B4-BE49-F238E27FC236}">
                <a16:creationId xmlns:a16="http://schemas.microsoft.com/office/drawing/2014/main" id="{A5152B76-CBB2-95BC-BD90-024551E42544}"/>
              </a:ext>
            </a:extLst>
          </p:cNvPr>
          <p:cNvSpPr/>
          <p:nvPr/>
        </p:nvSpPr>
        <p:spPr>
          <a:xfrm flipH="1">
            <a:off x="6409754" y="3221446"/>
            <a:ext cx="448235" cy="519953"/>
          </a:xfrm>
          <a:prstGeom prst="upArrow">
            <a:avLst>
              <a:gd name="adj1" fmla="val 500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835A484C-8A40-5EDF-39E0-6FD62AABE719}"/>
              </a:ext>
            </a:extLst>
          </p:cNvPr>
          <p:cNvSpPr/>
          <p:nvPr/>
        </p:nvSpPr>
        <p:spPr>
          <a:xfrm rot="10800000" flipH="1">
            <a:off x="2997736" y="3239375"/>
            <a:ext cx="448235" cy="519953"/>
          </a:xfrm>
          <a:prstGeom prst="upArrow">
            <a:avLst>
              <a:gd name="adj1" fmla="val 50000"/>
              <a:gd name="adj2" fmla="val 78000"/>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8EA19F1-D4E0-213D-4685-E603C5AB774E}"/>
              </a:ext>
            </a:extLst>
          </p:cNvPr>
          <p:cNvSpPr>
            <a:spLocks noGrp="1"/>
          </p:cNvSpPr>
          <p:nvPr>
            <p:ph type="title"/>
          </p:nvPr>
        </p:nvSpPr>
        <p:spPr>
          <a:xfrm>
            <a:off x="182879" y="213360"/>
            <a:ext cx="7512405" cy="1325563"/>
          </a:xfrm>
        </p:spPr>
        <p:txBody>
          <a:bodyPr>
            <a:normAutofit/>
          </a:bodyPr>
          <a:lstStyle/>
          <a:p>
            <a:r>
              <a:rPr lang="en-US" sz="4000" dirty="0"/>
              <a:t>17. We help plan for the future</a:t>
            </a:r>
          </a:p>
        </p:txBody>
      </p:sp>
      <p:sp>
        <p:nvSpPr>
          <p:cNvPr id="2" name="TextBox 1">
            <a:extLst>
              <a:ext uri="{FF2B5EF4-FFF2-40B4-BE49-F238E27FC236}">
                <a16:creationId xmlns:a16="http://schemas.microsoft.com/office/drawing/2014/main" id="{130AECE2-B9CB-9753-17FE-8FF38A3241AA}"/>
              </a:ext>
            </a:extLst>
          </p:cNvPr>
          <p:cNvSpPr txBox="1"/>
          <p:nvPr/>
        </p:nvSpPr>
        <p:spPr>
          <a:xfrm>
            <a:off x="9903896" y="5503743"/>
            <a:ext cx="1511818" cy="369332"/>
          </a:xfrm>
          <a:prstGeom prst="rect">
            <a:avLst/>
          </a:prstGeom>
          <a:solidFill>
            <a:schemeClr val="tx1"/>
          </a:solidFill>
          <a:ln>
            <a:solidFill>
              <a:schemeClr val="bg1"/>
            </a:solidFill>
          </a:ln>
        </p:spPr>
        <p:txBody>
          <a:bodyPr wrap="square" rtlCol="0">
            <a:spAutoFit/>
          </a:bodyPr>
          <a:lstStyle/>
          <a:p>
            <a:r>
              <a:rPr lang="en-US" dirty="0">
                <a:solidFill>
                  <a:schemeClr val="bg1"/>
                </a:solidFill>
              </a:rPr>
              <a:t>Rectal cancer</a:t>
            </a:r>
          </a:p>
        </p:txBody>
      </p:sp>
      <p:cxnSp>
        <p:nvCxnSpPr>
          <p:cNvPr id="6" name="Straight Connector 5">
            <a:extLst>
              <a:ext uri="{FF2B5EF4-FFF2-40B4-BE49-F238E27FC236}">
                <a16:creationId xmlns:a16="http://schemas.microsoft.com/office/drawing/2014/main" id="{0D5EB7C1-6190-EC0E-2DE6-96C0678C2289}"/>
              </a:ext>
            </a:extLst>
          </p:cNvPr>
          <p:cNvCxnSpPr>
            <a:cxnSpLocks/>
          </p:cNvCxnSpPr>
          <p:nvPr/>
        </p:nvCxnSpPr>
        <p:spPr>
          <a:xfrm>
            <a:off x="248373" y="6392439"/>
            <a:ext cx="8494901"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658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5251-9554-8FCD-A26E-A25ED19A18BB}"/>
              </a:ext>
            </a:extLst>
          </p:cNvPr>
          <p:cNvSpPr>
            <a:spLocks noGrp="1"/>
          </p:cNvSpPr>
          <p:nvPr>
            <p:ph type="title"/>
          </p:nvPr>
        </p:nvSpPr>
        <p:spPr>
          <a:xfrm>
            <a:off x="182880" y="21197"/>
            <a:ext cx="11826240" cy="1325563"/>
          </a:xfrm>
        </p:spPr>
        <p:txBody>
          <a:bodyPr>
            <a:normAutofit/>
          </a:bodyPr>
          <a:lstStyle/>
          <a:p>
            <a:pPr algn="ctr"/>
            <a:r>
              <a:rPr lang="en-US" sz="4000" dirty="0"/>
              <a:t>17. We help plan for the future</a:t>
            </a:r>
          </a:p>
        </p:txBody>
      </p:sp>
      <p:sp>
        <p:nvSpPr>
          <p:cNvPr id="3" name="Content Placeholder 2">
            <a:extLst>
              <a:ext uri="{FF2B5EF4-FFF2-40B4-BE49-F238E27FC236}">
                <a16:creationId xmlns:a16="http://schemas.microsoft.com/office/drawing/2014/main" id="{30E796FD-CB3A-DA0F-AB47-23A909BBF856}"/>
              </a:ext>
            </a:extLst>
          </p:cNvPr>
          <p:cNvSpPr>
            <a:spLocks noGrp="1"/>
          </p:cNvSpPr>
          <p:nvPr>
            <p:ph idx="1"/>
          </p:nvPr>
        </p:nvSpPr>
        <p:spPr>
          <a:xfrm>
            <a:off x="94093" y="1712073"/>
            <a:ext cx="7054852" cy="4648967"/>
          </a:xfrm>
        </p:spPr>
        <p:txBody>
          <a:bodyPr>
            <a:normAutofit/>
          </a:bodyPr>
          <a:lstStyle/>
          <a:p>
            <a:pPr marL="0" indent="0">
              <a:buNone/>
            </a:pPr>
            <a:r>
              <a:rPr lang="en-US" dirty="0"/>
              <a:t>Cancer surveillance helps plan for the future but national and state cancer patterns are not necessarily the same</a:t>
            </a:r>
          </a:p>
          <a:p>
            <a:pPr marL="0" indent="0">
              <a:buNone/>
            </a:pPr>
            <a:endParaRPr lang="en-US" dirty="0">
              <a:solidFill>
                <a:srgbClr val="00B0F0"/>
              </a:solidFill>
            </a:endParaRPr>
          </a:p>
          <a:p>
            <a:pPr marL="0" indent="0">
              <a:buNone/>
            </a:pPr>
            <a:r>
              <a:rPr lang="en-US" dirty="0">
                <a:solidFill>
                  <a:schemeClr val="accent1"/>
                </a:solidFill>
              </a:rPr>
              <a:t>EXAMPLE</a:t>
            </a:r>
          </a:p>
          <a:p>
            <a:pPr marL="409575" lvl="1" indent="-277813"/>
            <a:r>
              <a:rPr lang="en-US" sz="2200" dirty="0"/>
              <a:t>US liver cancer is decreasing by 1.2% each year</a:t>
            </a:r>
          </a:p>
          <a:p>
            <a:pPr marL="409575" lvl="1" indent="-277813"/>
            <a:r>
              <a:rPr lang="en-US" sz="2200" dirty="0"/>
              <a:t>But in Maine, it’s increasing by 2.7%</a:t>
            </a:r>
          </a:p>
          <a:p>
            <a:endParaRPr lang="en-US" dirty="0"/>
          </a:p>
          <a:p>
            <a:pPr marL="0" indent="0">
              <a:buNone/>
            </a:pPr>
            <a:r>
              <a:rPr lang="en-US" sz="2900" dirty="0">
                <a:solidFill>
                  <a:schemeClr val="accent1"/>
                </a:solidFill>
              </a:rPr>
              <a:t>Every state must have a cancer registry</a:t>
            </a:r>
          </a:p>
        </p:txBody>
      </p:sp>
      <p:cxnSp>
        <p:nvCxnSpPr>
          <p:cNvPr id="7" name="Straight Connector 6">
            <a:extLst>
              <a:ext uri="{FF2B5EF4-FFF2-40B4-BE49-F238E27FC236}">
                <a16:creationId xmlns:a16="http://schemas.microsoft.com/office/drawing/2014/main" id="{AC5F4FBB-B888-CABE-964C-F3183B029EDF}"/>
              </a:ext>
            </a:extLst>
          </p:cNvPr>
          <p:cNvCxnSpPr>
            <a:cxnSpLocks/>
          </p:cNvCxnSpPr>
          <p:nvPr/>
        </p:nvCxnSpPr>
        <p:spPr>
          <a:xfrm>
            <a:off x="182880" y="1095217"/>
            <a:ext cx="1171757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32C0BFA-3EEB-9683-58F2-271F927DAB82}"/>
              </a:ext>
            </a:extLst>
          </p:cNvPr>
          <p:cNvGrpSpPr/>
          <p:nvPr/>
        </p:nvGrpSpPr>
        <p:grpSpPr>
          <a:xfrm>
            <a:off x="6827896" y="1548932"/>
            <a:ext cx="5383812" cy="4594138"/>
            <a:chOff x="4155667" y="213360"/>
            <a:chExt cx="8136837" cy="6404395"/>
          </a:xfrm>
        </p:grpSpPr>
        <p:pic>
          <p:nvPicPr>
            <p:cNvPr id="11" name="Picture 10" descr="A graph of a number of people&#10;&#10;AI-generated content may be incorrect.">
              <a:extLst>
                <a:ext uri="{FF2B5EF4-FFF2-40B4-BE49-F238E27FC236}">
                  <a16:creationId xmlns:a16="http://schemas.microsoft.com/office/drawing/2014/main" id="{0E028D0F-39FA-2644-F082-AAD87E4C1DEA}"/>
                </a:ext>
              </a:extLst>
            </p:cNvPr>
            <p:cNvPicPr>
              <a:picLocks noChangeAspect="1"/>
            </p:cNvPicPr>
            <p:nvPr/>
          </p:nvPicPr>
          <p:blipFill>
            <a:blip r:embed="rId3"/>
            <a:srcRect l="3587" t="19051" r="29674"/>
            <a:stretch/>
          </p:blipFill>
          <p:spPr>
            <a:xfrm>
              <a:off x="4155669" y="1066270"/>
              <a:ext cx="8136835" cy="5551485"/>
            </a:xfrm>
            <a:prstGeom prst="rect">
              <a:avLst/>
            </a:prstGeom>
          </p:spPr>
        </p:pic>
        <p:pic>
          <p:nvPicPr>
            <p:cNvPr id="12" name="Picture 11" descr="A graph with lines and numbers&#10;&#10;AI-generated content may be incorrect.">
              <a:extLst>
                <a:ext uri="{FF2B5EF4-FFF2-40B4-BE49-F238E27FC236}">
                  <a16:creationId xmlns:a16="http://schemas.microsoft.com/office/drawing/2014/main" id="{A263A92A-84A5-52E4-B4C7-8D1B38C3B535}"/>
                </a:ext>
              </a:extLst>
            </p:cNvPr>
            <p:cNvPicPr>
              <a:picLocks noChangeAspect="1"/>
            </p:cNvPicPr>
            <p:nvPr/>
          </p:nvPicPr>
          <p:blipFill>
            <a:blip r:embed="rId4"/>
            <a:srcRect l="32206" t="16470" r="37794" b="14510"/>
            <a:stretch/>
          </p:blipFill>
          <p:spPr>
            <a:xfrm>
              <a:off x="4320988" y="1305793"/>
              <a:ext cx="3657600" cy="4733366"/>
            </a:xfrm>
            <a:prstGeom prst="rect">
              <a:avLst/>
            </a:prstGeom>
          </p:spPr>
        </p:pic>
        <p:pic>
          <p:nvPicPr>
            <p:cNvPr id="13" name="Picture 12" descr="A graph with lines and numbers&#10;&#10;AI-generated content may be incorrect.">
              <a:extLst>
                <a:ext uri="{FF2B5EF4-FFF2-40B4-BE49-F238E27FC236}">
                  <a16:creationId xmlns:a16="http://schemas.microsoft.com/office/drawing/2014/main" id="{E6876608-E839-2A05-8F61-1D09E5061C6C}"/>
                </a:ext>
              </a:extLst>
            </p:cNvPr>
            <p:cNvPicPr>
              <a:picLocks noChangeAspect="1"/>
            </p:cNvPicPr>
            <p:nvPr/>
          </p:nvPicPr>
          <p:blipFill>
            <a:blip r:embed="rId4"/>
            <a:srcRect l="86413" b="84541"/>
            <a:stretch/>
          </p:blipFill>
          <p:spPr>
            <a:xfrm>
              <a:off x="10618053" y="215150"/>
              <a:ext cx="1656522" cy="1060174"/>
            </a:xfrm>
            <a:prstGeom prst="rect">
              <a:avLst/>
            </a:prstGeom>
          </p:spPr>
        </p:pic>
        <p:sp>
          <p:nvSpPr>
            <p:cNvPr id="14" name="TextBox 13">
              <a:extLst>
                <a:ext uri="{FF2B5EF4-FFF2-40B4-BE49-F238E27FC236}">
                  <a16:creationId xmlns:a16="http://schemas.microsoft.com/office/drawing/2014/main" id="{1B04F800-FE29-B6A2-774E-E7E3462DAE69}"/>
                </a:ext>
              </a:extLst>
            </p:cNvPr>
            <p:cNvSpPr txBox="1"/>
            <p:nvPr/>
          </p:nvSpPr>
          <p:spPr>
            <a:xfrm>
              <a:off x="4155667" y="213360"/>
              <a:ext cx="6569416" cy="1158440"/>
            </a:xfrm>
            <a:prstGeom prst="rect">
              <a:avLst/>
            </a:prstGeom>
            <a:solidFill>
              <a:schemeClr val="tx1"/>
            </a:solidFill>
          </p:spPr>
          <p:txBody>
            <a:bodyPr wrap="square" rtlCol="0">
              <a:spAutoFit/>
            </a:bodyPr>
            <a:lstStyle/>
            <a:p>
              <a:pPr algn="ctr"/>
              <a:r>
                <a:rPr lang="en-US" sz="2400" dirty="0">
                  <a:solidFill>
                    <a:schemeClr val="bg1"/>
                  </a:solidFill>
                </a:rPr>
                <a:t>US trends in cancer incidence, Females and males, 1975-2021</a:t>
              </a:r>
            </a:p>
          </p:txBody>
        </p:sp>
      </p:grpSp>
      <p:sp>
        <p:nvSpPr>
          <p:cNvPr id="19" name="TextBox 18">
            <a:extLst>
              <a:ext uri="{FF2B5EF4-FFF2-40B4-BE49-F238E27FC236}">
                <a16:creationId xmlns:a16="http://schemas.microsoft.com/office/drawing/2014/main" id="{CC527072-E465-41BA-D982-DBF8E397AD63}"/>
              </a:ext>
            </a:extLst>
          </p:cNvPr>
          <p:cNvSpPr txBox="1"/>
          <p:nvPr/>
        </p:nvSpPr>
        <p:spPr>
          <a:xfrm>
            <a:off x="-1" y="6305255"/>
            <a:ext cx="10724427" cy="584775"/>
          </a:xfrm>
          <a:prstGeom prst="rect">
            <a:avLst/>
          </a:prstGeom>
          <a:noFill/>
        </p:spPr>
        <p:txBody>
          <a:bodyPr wrap="square">
            <a:spAutoFit/>
          </a:bodyPr>
          <a:lstStyle/>
          <a:p>
            <a:r>
              <a:rPr lang="en-US" sz="1600" dirty="0"/>
              <a:t>American Cancer Society Facts and Figures https://</a:t>
            </a:r>
            <a:r>
              <a:rPr lang="en-US" sz="1600" dirty="0" err="1"/>
              <a:t>www.cancer.org</a:t>
            </a:r>
            <a:r>
              <a:rPr lang="en-US" sz="1600" dirty="0"/>
              <a:t>/content/dam/cancer-org/research/cancer-facts-and-statistics/annual-cancer-facts-and-figures/2025/slideshow-2025-cancer-facts-and-figures-acs.pptx</a:t>
            </a:r>
          </a:p>
        </p:txBody>
      </p:sp>
      <p:cxnSp>
        <p:nvCxnSpPr>
          <p:cNvPr id="8" name="Straight Connector 7">
            <a:extLst>
              <a:ext uri="{FF2B5EF4-FFF2-40B4-BE49-F238E27FC236}">
                <a16:creationId xmlns:a16="http://schemas.microsoft.com/office/drawing/2014/main" id="{7F36F842-019E-F7F0-42AD-FB413E34485B}"/>
              </a:ext>
            </a:extLst>
          </p:cNvPr>
          <p:cNvCxnSpPr>
            <a:cxnSpLocks/>
          </p:cNvCxnSpPr>
          <p:nvPr/>
        </p:nvCxnSpPr>
        <p:spPr>
          <a:xfrm>
            <a:off x="99060" y="6309646"/>
            <a:ext cx="10622553"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71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BF2BA-2BF7-F279-8DE0-97D328E1B1D5}"/>
              </a:ext>
            </a:extLst>
          </p:cNvPr>
          <p:cNvPicPr>
            <a:picLocks noChangeAspect="1"/>
          </p:cNvPicPr>
          <p:nvPr/>
        </p:nvPicPr>
        <p:blipFill>
          <a:blip r:embed="rId3">
            <a:alphaModFix amt="45000"/>
          </a:blip>
          <a:srcRect b="16"/>
          <a:stretch>
            <a:fillRect/>
          </a:stretch>
        </p:blipFill>
        <p:spPr>
          <a:xfrm>
            <a:off x="20" y="-7624"/>
            <a:ext cx="12191981" cy="6887365"/>
          </a:xfrm>
          <a:prstGeom prst="rect">
            <a:avLst/>
          </a:prstGeom>
        </p:spPr>
      </p:pic>
      <p:sp>
        <p:nvSpPr>
          <p:cNvPr id="15" name="Rectangle 14">
            <a:extLst>
              <a:ext uri="{FF2B5EF4-FFF2-40B4-BE49-F238E27FC236}">
                <a16:creationId xmlns:a16="http://schemas.microsoft.com/office/drawing/2014/main" id="{E215E3BD-9BC9-1C27-794B-5C7BD09D7E29}"/>
              </a:ext>
            </a:extLst>
          </p:cNvPr>
          <p:cNvSpPr/>
          <p:nvPr/>
        </p:nvSpPr>
        <p:spPr>
          <a:xfrm>
            <a:off x="0" y="-7622"/>
            <a:ext cx="12192000" cy="6894986"/>
          </a:xfrm>
          <a:prstGeom prst="rect">
            <a:avLst/>
          </a:prstGeom>
          <a:solidFill>
            <a:schemeClr val="bg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5565A691-5E54-7F45-DE6D-84FB5CD6E4FD}"/>
              </a:ext>
            </a:extLst>
          </p:cNvPr>
          <p:cNvSpPr>
            <a:spLocks noGrp="1"/>
          </p:cNvSpPr>
          <p:nvPr>
            <p:ph type="title"/>
          </p:nvPr>
        </p:nvSpPr>
        <p:spPr>
          <a:xfrm>
            <a:off x="197226" y="-92075"/>
            <a:ext cx="11905128" cy="1325563"/>
          </a:xfrm>
        </p:spPr>
        <p:txBody>
          <a:bodyPr>
            <a:normAutofit/>
          </a:bodyPr>
          <a:lstStyle/>
          <a:p>
            <a:pPr algn="ctr"/>
            <a:r>
              <a:rPr lang="en-US" sz="3800" dirty="0">
                <a:solidFill>
                  <a:schemeClr val="tx1">
                    <a:lumMod val="95000"/>
                  </a:schemeClr>
                </a:solidFill>
                <a:latin typeface="Arial" panose="020B0604020202020204" pitchFamily="34" charset="0"/>
                <a:cs typeface="Arial" panose="020B0604020202020204" pitchFamily="34" charset="0"/>
              </a:rPr>
              <a:t>2. Registries are a cornerstone of cancer research</a:t>
            </a:r>
          </a:p>
        </p:txBody>
      </p:sp>
      <p:sp>
        <p:nvSpPr>
          <p:cNvPr id="17" name="Content Placeholder 2">
            <a:extLst>
              <a:ext uri="{FF2B5EF4-FFF2-40B4-BE49-F238E27FC236}">
                <a16:creationId xmlns:a16="http://schemas.microsoft.com/office/drawing/2014/main" id="{C54882C6-9C81-AB9F-5DEA-F83C8B4FDDB8}"/>
              </a:ext>
            </a:extLst>
          </p:cNvPr>
          <p:cNvSpPr>
            <a:spLocks noGrp="1"/>
          </p:cNvSpPr>
          <p:nvPr>
            <p:ph idx="1"/>
          </p:nvPr>
        </p:nvSpPr>
        <p:spPr>
          <a:xfrm>
            <a:off x="286870" y="1243056"/>
            <a:ext cx="11905129" cy="2514600"/>
          </a:xfrm>
        </p:spPr>
        <p:txBody>
          <a:bodyPr>
            <a:normAutofit/>
          </a:bodyPr>
          <a:lstStyle/>
          <a:p>
            <a:pPr marL="0" indent="0">
              <a:buNone/>
            </a:pPr>
            <a:r>
              <a:rPr lang="en-US" dirty="0"/>
              <a:t>PubMed research publications including “cancer registry/ registries”, “SEER”, or “cancer surveillance”        </a:t>
            </a:r>
            <a:r>
              <a:rPr lang="en-US" b="1" dirty="0">
                <a:solidFill>
                  <a:srgbClr val="00B0F0"/>
                </a:solidFill>
                <a:latin typeface="Arial" panose="020B0604020202020204" pitchFamily="34" charset="0"/>
                <a:cs typeface="Arial" panose="020B0604020202020204" pitchFamily="34" charset="0"/>
              </a:rPr>
              <a:t>42,756 research papers</a:t>
            </a:r>
          </a:p>
          <a:p>
            <a:endParaRPr lang="en-US" sz="1400" b="1" dirty="0">
              <a:solidFill>
                <a:srgbClr val="0070C0"/>
              </a:solidFill>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Even more studies &amp; clinical guidelines cite cancer registry data, covering:</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CBF30F1-F57C-5B24-BDFA-E0F0B2700ABD}"/>
              </a:ext>
            </a:extLst>
          </p:cNvPr>
          <p:cNvSpPr txBox="1"/>
          <p:nvPr/>
        </p:nvSpPr>
        <p:spPr>
          <a:xfrm>
            <a:off x="5744406" y="3237518"/>
            <a:ext cx="6350910" cy="4093428"/>
          </a:xfrm>
          <a:prstGeom prst="rect">
            <a:avLst/>
          </a:prstGeom>
          <a:noFill/>
        </p:spPr>
        <p:txBody>
          <a:bodyPr wrap="square" rtlCol="0">
            <a:spAutoFit/>
          </a:bodyPr>
          <a:lstStyle/>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Is</a:t>
            </a:r>
            <a:r>
              <a:rPr lang="en-US" sz="26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treatment effective?</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Is treatment cost effective?</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Developing new treatments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Developing standard treatment guidelines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How long do people live after diagnosis?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Factors predicting good or bad outcomes</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Who is at risk of a second cancer?</a:t>
            </a:r>
          </a:p>
          <a:p>
            <a:pPr marL="468313" lvl="1" indent="-454025">
              <a:buFont typeface="Arial" panose="020B0604020202020204" pitchFamily="34" charset="0"/>
              <a:buChar char="•"/>
            </a:pPr>
            <a:r>
              <a:rPr lang="en-US" sz="2400" dirty="0">
                <a:latin typeface="Arial" panose="020B0604020202020204" pitchFamily="34" charset="0"/>
                <a:cs typeface="Arial" panose="020B0604020202020204" pitchFamily="34" charset="0"/>
              </a:rPr>
              <a:t>Whose family is at greater risk of cancer?</a:t>
            </a:r>
          </a:p>
          <a:p>
            <a:pPr marL="468313" lvl="1" indent="-454025">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636A399-BFD8-2720-C86D-BEDA24F975F7}"/>
              </a:ext>
            </a:extLst>
          </p:cNvPr>
          <p:cNvCxnSpPr/>
          <p:nvPr/>
        </p:nvCxnSpPr>
        <p:spPr>
          <a:xfrm>
            <a:off x="594360" y="99753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C91C1A0-111C-9A53-8CE1-4D74F4284AB5}"/>
              </a:ext>
            </a:extLst>
          </p:cNvPr>
          <p:cNvSpPr txBox="1"/>
          <p:nvPr/>
        </p:nvSpPr>
        <p:spPr>
          <a:xfrm>
            <a:off x="42874" y="3237518"/>
            <a:ext cx="5658678" cy="3416320"/>
          </a:xfrm>
          <a:prstGeom prst="rect">
            <a:avLst/>
          </a:prstGeom>
          <a:noFill/>
        </p:spPr>
        <p:txBody>
          <a:bodyPr wrap="square" rtlCol="0">
            <a:spAutoFit/>
          </a:bodyPr>
          <a:lstStyle/>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Trends in incidence and mortality</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Cancer in children, adolescents, young adults</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Early onset cancer (&lt;50)</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How to prevent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How best to screen for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What are the causes of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Who is at greater risk of cancer?</a:t>
            </a:r>
          </a:p>
          <a:p>
            <a:pPr marL="468313" lvl="1" indent="-468313">
              <a:buFont typeface="Arial" panose="020B0604020202020204" pitchFamily="34" charset="0"/>
              <a:buChar char="•"/>
            </a:pPr>
            <a:r>
              <a:rPr lang="en-US" sz="2400" dirty="0">
                <a:latin typeface="Arial" panose="020B0604020202020204" pitchFamily="34" charset="0"/>
                <a:cs typeface="Arial" panose="020B0604020202020204" pitchFamily="34" charset="0"/>
              </a:rPr>
              <a:t>Investigating “cancer clusters”</a:t>
            </a:r>
          </a:p>
        </p:txBody>
      </p:sp>
      <p:sp>
        <p:nvSpPr>
          <p:cNvPr id="3" name="Right Arrow 2">
            <a:extLst>
              <a:ext uri="{FF2B5EF4-FFF2-40B4-BE49-F238E27FC236}">
                <a16:creationId xmlns:a16="http://schemas.microsoft.com/office/drawing/2014/main" id="{DCBA37CC-B94A-31BB-CBD1-DC5F80D60E00}"/>
              </a:ext>
            </a:extLst>
          </p:cNvPr>
          <p:cNvSpPr/>
          <p:nvPr/>
        </p:nvSpPr>
        <p:spPr>
          <a:xfrm>
            <a:off x="5739208" y="1728788"/>
            <a:ext cx="342900" cy="214312"/>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403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8"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687A05-4D38-A425-301F-A666F7F2B573}"/>
              </a:ext>
            </a:extLst>
          </p:cNvPr>
          <p:cNvSpPr txBox="1"/>
          <p:nvPr/>
        </p:nvSpPr>
        <p:spPr>
          <a:xfrm>
            <a:off x="0" y="6581150"/>
            <a:ext cx="12192000" cy="261610"/>
          </a:xfrm>
          <a:prstGeom prst="rect">
            <a:avLst/>
          </a:prstGeom>
          <a:noFill/>
        </p:spPr>
        <p:txBody>
          <a:bodyPr wrap="square">
            <a:spAutoFit/>
          </a:bodyPr>
          <a:lstStyle/>
          <a:p>
            <a:r>
              <a:rPr lang="en-US" sz="1100" b="0" i="0" dirty="0">
                <a:effectLst/>
                <a:latin typeface="Helvetica Neue" panose="02000503000000020004" pitchFamily="2" charset="0"/>
              </a:rPr>
              <a:t>https://</a:t>
            </a:r>
            <a:r>
              <a:rPr lang="en-US" sz="1100" b="0" i="0" dirty="0" err="1">
                <a:effectLst/>
                <a:latin typeface="Helvetica Neue" panose="02000503000000020004" pitchFamily="2" charset="0"/>
              </a:rPr>
              <a:t>monographs.iarc.who.int</a:t>
            </a:r>
            <a:r>
              <a:rPr lang="en-US" sz="1100" b="0" i="0" dirty="0">
                <a:effectLst/>
                <a:latin typeface="Helvetica Neue" panose="02000503000000020004" pitchFamily="2" charset="0"/>
              </a:rPr>
              <a:t>/wp-content/uploads/2019/12/</a:t>
            </a:r>
            <a:r>
              <a:rPr lang="en-US" sz="1100" b="0" i="0" dirty="0" err="1">
                <a:effectLst/>
                <a:latin typeface="Helvetica Neue" panose="02000503000000020004" pitchFamily="2" charset="0"/>
              </a:rPr>
              <a:t>OrganSitePoster.PlusHandbooks.pdf</a:t>
            </a:r>
            <a:r>
              <a:rPr lang="en-US" sz="1100" b="0" i="0" dirty="0">
                <a:effectLst/>
                <a:latin typeface="Helvetica Neue" panose="02000503000000020004" pitchFamily="2" charset="0"/>
              </a:rPr>
              <a:t>  © International Agency for Research on Cancer</a:t>
            </a:r>
            <a:r>
              <a:rPr lang="en-US" sz="1100" dirty="0">
                <a:latin typeface="Helvetica Neue" panose="02000503000000020004" pitchFamily="2" charset="0"/>
              </a:rPr>
              <a:t> </a:t>
            </a:r>
            <a:r>
              <a:rPr lang="en-US" sz="1100" b="0" i="0" dirty="0">
                <a:effectLst/>
                <a:latin typeface="Helvetica Neue" panose="02000503000000020004" pitchFamily="2" charset="0"/>
              </a:rPr>
              <a:t>2025, Accessed </a:t>
            </a:r>
            <a:r>
              <a:rPr lang="en-US" sz="1100" dirty="0">
                <a:latin typeface="Helvetica Neue" panose="02000503000000020004" pitchFamily="2" charset="0"/>
              </a:rPr>
              <a:t>M</a:t>
            </a:r>
            <a:r>
              <a:rPr lang="en-US" sz="1100" b="0" i="0" dirty="0">
                <a:effectLst/>
                <a:latin typeface="Helvetica Neue" panose="02000503000000020004" pitchFamily="2" charset="0"/>
              </a:rPr>
              <a:t>ay 15, 2025</a:t>
            </a:r>
            <a:endParaRPr lang="en-US" sz="1100" dirty="0"/>
          </a:p>
        </p:txBody>
      </p:sp>
      <p:pic>
        <p:nvPicPr>
          <p:cNvPr id="6" name="Picture 5">
            <a:extLst>
              <a:ext uri="{FF2B5EF4-FFF2-40B4-BE49-F238E27FC236}">
                <a16:creationId xmlns:a16="http://schemas.microsoft.com/office/drawing/2014/main" id="{1FA9F284-9D88-4B7C-C7B4-0C860F06240F}"/>
              </a:ext>
            </a:extLst>
          </p:cNvPr>
          <p:cNvPicPr>
            <a:picLocks noChangeAspect="1"/>
          </p:cNvPicPr>
          <p:nvPr/>
        </p:nvPicPr>
        <p:blipFill>
          <a:blip r:embed="rId3"/>
          <a:stretch>
            <a:fillRect/>
          </a:stretch>
        </p:blipFill>
        <p:spPr>
          <a:xfrm>
            <a:off x="3688080" y="0"/>
            <a:ext cx="8503920" cy="6347996"/>
          </a:xfrm>
          <a:prstGeom prst="rect">
            <a:avLst/>
          </a:prstGeom>
        </p:spPr>
      </p:pic>
      <p:sp>
        <p:nvSpPr>
          <p:cNvPr id="7" name="TextBox 6">
            <a:extLst>
              <a:ext uri="{FF2B5EF4-FFF2-40B4-BE49-F238E27FC236}">
                <a16:creationId xmlns:a16="http://schemas.microsoft.com/office/drawing/2014/main" id="{AB898538-4A44-771C-B7D6-F08AC8CCEE69}"/>
              </a:ext>
            </a:extLst>
          </p:cNvPr>
          <p:cNvSpPr txBox="1"/>
          <p:nvPr/>
        </p:nvSpPr>
        <p:spPr>
          <a:xfrm>
            <a:off x="101600" y="1111121"/>
            <a:ext cx="3484880" cy="4093428"/>
          </a:xfrm>
          <a:prstGeom prst="rect">
            <a:avLst/>
          </a:prstGeom>
          <a:noFill/>
        </p:spPr>
        <p:txBody>
          <a:bodyPr wrap="square" rtlCol="0">
            <a:spAutoFit/>
          </a:bodyPr>
          <a:lstStyle/>
          <a:p>
            <a:r>
              <a:rPr lang="en-US" sz="2600" dirty="0"/>
              <a:t>Our data are the basis for much of what we know about cancer and how to fight it.</a:t>
            </a:r>
          </a:p>
          <a:p>
            <a:endParaRPr lang="en-US" sz="2600" dirty="0"/>
          </a:p>
          <a:p>
            <a:r>
              <a:rPr lang="en-US" sz="2600" dirty="0"/>
              <a:t>Without cancer registration in every state to tell us what’s going on, we are blindfolded in this fight.</a:t>
            </a:r>
          </a:p>
        </p:txBody>
      </p:sp>
      <p:cxnSp>
        <p:nvCxnSpPr>
          <p:cNvPr id="2" name="Straight Connector 1">
            <a:extLst>
              <a:ext uri="{FF2B5EF4-FFF2-40B4-BE49-F238E27FC236}">
                <a16:creationId xmlns:a16="http://schemas.microsoft.com/office/drawing/2014/main" id="{12412C51-EC7C-0AA3-FBB2-35421C3BFF6F}"/>
              </a:ext>
            </a:extLst>
          </p:cNvPr>
          <p:cNvCxnSpPr>
            <a:cxnSpLocks/>
          </p:cNvCxnSpPr>
          <p:nvPr/>
        </p:nvCxnSpPr>
        <p:spPr>
          <a:xfrm>
            <a:off x="125564" y="655492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841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8BA38-D44B-D678-4699-3A7257BC38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6067E4-5380-2C1A-2994-D4DA679624DD}"/>
              </a:ext>
            </a:extLst>
          </p:cNvPr>
          <p:cNvPicPr>
            <a:picLocks noChangeAspect="1"/>
          </p:cNvPicPr>
          <p:nvPr/>
        </p:nvPicPr>
        <p:blipFill>
          <a:blip r:embed="rId3">
            <a:alphaModFix amt="45000"/>
          </a:blip>
          <a:srcRect b="16"/>
          <a:stretch>
            <a:fillRect/>
          </a:stretch>
        </p:blipFill>
        <p:spPr>
          <a:xfrm>
            <a:off x="20" y="-7624"/>
            <a:ext cx="12191981" cy="6887365"/>
          </a:xfrm>
          <a:prstGeom prst="rect">
            <a:avLst/>
          </a:prstGeom>
          <a:solidFill>
            <a:schemeClr val="bg1">
              <a:alpha val="88484"/>
            </a:schemeClr>
          </a:solidFill>
        </p:spPr>
      </p:pic>
      <p:sp>
        <p:nvSpPr>
          <p:cNvPr id="16" name="Title 1">
            <a:extLst>
              <a:ext uri="{FF2B5EF4-FFF2-40B4-BE49-F238E27FC236}">
                <a16:creationId xmlns:a16="http://schemas.microsoft.com/office/drawing/2014/main" id="{27B8EEFC-C2CF-F91C-3FD3-F5A5AFC060A2}"/>
              </a:ext>
            </a:extLst>
          </p:cNvPr>
          <p:cNvSpPr>
            <a:spLocks noGrp="1"/>
          </p:cNvSpPr>
          <p:nvPr>
            <p:ph type="title"/>
          </p:nvPr>
        </p:nvSpPr>
        <p:spPr>
          <a:xfrm>
            <a:off x="197226" y="-92075"/>
            <a:ext cx="11905128" cy="1325563"/>
          </a:xfrm>
        </p:spPr>
        <p:txBody>
          <a:bodyPr>
            <a:normAutofit/>
          </a:bodyPr>
          <a:lstStyle/>
          <a:p>
            <a:pPr algn="ctr"/>
            <a:r>
              <a:rPr lang="en-US" sz="3800" dirty="0">
                <a:solidFill>
                  <a:schemeClr val="tx1">
                    <a:lumMod val="95000"/>
                  </a:schemeClr>
                </a:solidFill>
                <a:latin typeface="Arial" panose="020B0604020202020204" pitchFamily="34" charset="0"/>
                <a:cs typeface="Arial" panose="020B0604020202020204" pitchFamily="34" charset="0"/>
              </a:rPr>
              <a:t>2. Registries are a cornerstone of cancer research</a:t>
            </a:r>
          </a:p>
        </p:txBody>
      </p:sp>
      <p:cxnSp>
        <p:nvCxnSpPr>
          <p:cNvPr id="19" name="Straight Connector 18">
            <a:extLst>
              <a:ext uri="{FF2B5EF4-FFF2-40B4-BE49-F238E27FC236}">
                <a16:creationId xmlns:a16="http://schemas.microsoft.com/office/drawing/2014/main" id="{9D4B95EE-8728-8673-DB4A-EF4C04BB7C7B}"/>
              </a:ext>
            </a:extLst>
          </p:cNvPr>
          <p:cNvCxnSpPr/>
          <p:nvPr/>
        </p:nvCxnSpPr>
        <p:spPr>
          <a:xfrm>
            <a:off x="594360" y="931029"/>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23B93504-78D1-7B3D-7CEA-85BA4D74FAB8}"/>
              </a:ext>
            </a:extLst>
          </p:cNvPr>
          <p:cNvSpPr txBox="1">
            <a:spLocks/>
          </p:cNvSpPr>
          <p:nvPr/>
        </p:nvSpPr>
        <p:spPr>
          <a:xfrm>
            <a:off x="53662" y="1017764"/>
            <a:ext cx="12138338"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t>The most cited publications on aging &amp; cancer are registry-based</a:t>
            </a:r>
            <a:br>
              <a:rPr lang="en-US" sz="2800" dirty="0"/>
            </a:br>
            <a:r>
              <a:rPr lang="en-US" sz="2800" dirty="0"/>
              <a:t>(Top 10 from Web of Science through 2022)</a:t>
            </a:r>
          </a:p>
        </p:txBody>
      </p:sp>
      <p:graphicFrame>
        <p:nvGraphicFramePr>
          <p:cNvPr id="5" name="Table 4">
            <a:extLst>
              <a:ext uri="{FF2B5EF4-FFF2-40B4-BE49-F238E27FC236}">
                <a16:creationId xmlns:a16="http://schemas.microsoft.com/office/drawing/2014/main" id="{BAFD5C81-BFF9-2026-7B9C-11BAFB1AD15B}"/>
              </a:ext>
            </a:extLst>
          </p:cNvPr>
          <p:cNvGraphicFramePr>
            <a:graphicFrameLocks noGrp="1"/>
          </p:cNvGraphicFramePr>
          <p:nvPr/>
        </p:nvGraphicFramePr>
        <p:xfrm>
          <a:off x="197226" y="2149828"/>
          <a:ext cx="11781414" cy="4188206"/>
        </p:xfrm>
        <a:graphic>
          <a:graphicData uri="http://schemas.openxmlformats.org/drawingml/2006/table">
            <a:tbl>
              <a:tblPr/>
              <a:tblGrid>
                <a:gridCol w="673073">
                  <a:extLst>
                    <a:ext uri="{9D8B030D-6E8A-4147-A177-3AD203B41FA5}">
                      <a16:colId xmlns:a16="http://schemas.microsoft.com/office/drawing/2014/main" val="2296204513"/>
                    </a:ext>
                  </a:extLst>
                </a:gridCol>
                <a:gridCol w="6755452">
                  <a:extLst>
                    <a:ext uri="{9D8B030D-6E8A-4147-A177-3AD203B41FA5}">
                      <a16:colId xmlns:a16="http://schemas.microsoft.com/office/drawing/2014/main" val="2062537465"/>
                    </a:ext>
                  </a:extLst>
                </a:gridCol>
                <a:gridCol w="1690777">
                  <a:extLst>
                    <a:ext uri="{9D8B030D-6E8A-4147-A177-3AD203B41FA5}">
                      <a16:colId xmlns:a16="http://schemas.microsoft.com/office/drawing/2014/main" val="554686960"/>
                    </a:ext>
                  </a:extLst>
                </a:gridCol>
                <a:gridCol w="1305752">
                  <a:extLst>
                    <a:ext uri="{9D8B030D-6E8A-4147-A177-3AD203B41FA5}">
                      <a16:colId xmlns:a16="http://schemas.microsoft.com/office/drawing/2014/main" val="3128717125"/>
                    </a:ext>
                  </a:extLst>
                </a:gridCol>
                <a:gridCol w="1356360">
                  <a:extLst>
                    <a:ext uri="{9D8B030D-6E8A-4147-A177-3AD203B41FA5}">
                      <a16:colId xmlns:a16="http://schemas.microsoft.com/office/drawing/2014/main" val="4061945927"/>
                    </a:ext>
                  </a:extLst>
                </a:gridCol>
              </a:tblGrid>
              <a:tr h="214452">
                <a:tc>
                  <a:txBody>
                    <a:bodyPr/>
                    <a:lstStyle/>
                    <a:p>
                      <a:pPr algn="l" fontAlgn="t"/>
                      <a:endParaRPr lang="en-US" sz="2000" b="1" dirty="0">
                        <a:solidFill>
                          <a:schemeClr val="tx1"/>
                        </a:solidFill>
                        <a:effectLst/>
                      </a:endParaRPr>
                    </a:p>
                    <a:p>
                      <a:pPr algn="l" fontAlgn="t"/>
                      <a:r>
                        <a:rPr lang="en-US" sz="2000" b="1" dirty="0">
                          <a:solidFill>
                            <a:schemeClr val="tx1"/>
                          </a:solidFill>
                          <a:effectLst/>
                        </a:rPr>
                        <a:t>Rank</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endParaRPr lang="en-US" sz="2000" b="1" dirty="0">
                        <a:solidFill>
                          <a:schemeClr val="tx1"/>
                        </a:solidFill>
                        <a:effectLst/>
                      </a:endParaRPr>
                    </a:p>
                    <a:p>
                      <a:pPr algn="ctr" fontAlgn="t"/>
                      <a:r>
                        <a:rPr lang="en-US" sz="2000" b="1" dirty="0">
                          <a:solidFill>
                            <a:schemeClr val="tx1"/>
                          </a:solidFill>
                          <a:effectLst/>
                        </a:rPr>
                        <a:t>Article title</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r>
                        <a:rPr lang="en-US" sz="2000" b="1" dirty="0">
                          <a:solidFill>
                            <a:schemeClr val="tx1"/>
                          </a:solidFill>
                          <a:effectLst/>
                        </a:rPr>
                        <a:t>Times </a:t>
                      </a:r>
                    </a:p>
                    <a:p>
                      <a:pPr algn="ctr" fontAlgn="t"/>
                      <a:r>
                        <a:rPr lang="en-US" sz="2000" b="1" dirty="0">
                          <a:solidFill>
                            <a:schemeClr val="tx1"/>
                          </a:solidFill>
                          <a:effectLst/>
                        </a:rPr>
                        <a:t>cited</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endParaRPr lang="en-US" sz="2000" b="1" dirty="0">
                        <a:solidFill>
                          <a:schemeClr val="tx1"/>
                        </a:solidFill>
                        <a:effectLst/>
                      </a:endParaRPr>
                    </a:p>
                    <a:p>
                      <a:pPr algn="ctr" fontAlgn="t"/>
                      <a:r>
                        <a:rPr lang="en-US" sz="2000" b="1" dirty="0">
                          <a:solidFill>
                            <a:schemeClr val="tx1"/>
                          </a:solidFill>
                          <a:effectLst/>
                        </a:rPr>
                        <a:t>Published</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fontAlgn="t"/>
                      <a:r>
                        <a:rPr lang="en-US" sz="2000" b="1" dirty="0">
                          <a:solidFill>
                            <a:schemeClr val="tx1"/>
                          </a:solidFill>
                          <a:effectLst/>
                        </a:rPr>
                        <a:t>Citations </a:t>
                      </a:r>
                    </a:p>
                    <a:p>
                      <a:pPr algn="ctr" fontAlgn="t"/>
                      <a:r>
                        <a:rPr lang="en-US" sz="2000" b="1" dirty="0">
                          <a:solidFill>
                            <a:schemeClr val="tx1"/>
                          </a:solidFill>
                          <a:effectLst/>
                        </a:rPr>
                        <a:t>per year</a:t>
                      </a:r>
                    </a:p>
                  </a:txBody>
                  <a:tcPr marL="12351" marR="12351" marT="12351" marB="12351">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1988779"/>
                  </a:ext>
                </a:extLst>
              </a:tr>
              <a:tr h="309326">
                <a:tc>
                  <a:txBody>
                    <a:bodyPr/>
                    <a:lstStyle/>
                    <a:p>
                      <a:pPr algn="l" fontAlgn="t"/>
                      <a:r>
                        <a:rPr lang="en-US" sz="2000" dirty="0">
                          <a:solidFill>
                            <a:schemeClr val="tx1"/>
                          </a:solidFill>
                          <a:effectLst/>
                        </a:rPr>
                        <a:t>1</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accent1"/>
                          </a:solidFill>
                          <a:effectLst/>
                        </a:rPr>
                        <a:t>Cancer statistics, 2010</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tx1"/>
                          </a:solidFill>
                          <a:effectLst/>
                        </a:rPr>
                        <a:t>39,141</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tx1"/>
                          </a:solidFill>
                          <a:effectLst/>
                        </a:rPr>
                        <a:t>2010</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t"/>
                      <a:r>
                        <a:rPr lang="en-US" sz="2000" dirty="0">
                          <a:solidFill>
                            <a:schemeClr val="tx1"/>
                          </a:solidFill>
                          <a:effectLst/>
                        </a:rPr>
                        <a:t>3262</a:t>
                      </a:r>
                    </a:p>
                  </a:txBody>
                  <a:tcPr marL="12351" marR="12351" marT="12351" marB="12351">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92069024"/>
                  </a:ext>
                </a:extLst>
              </a:tr>
              <a:tr h="309326">
                <a:tc>
                  <a:txBody>
                    <a:bodyPr/>
                    <a:lstStyle/>
                    <a:p>
                      <a:pPr algn="l" fontAlgn="t"/>
                      <a:r>
                        <a:rPr lang="en-US" sz="2000">
                          <a:solidFill>
                            <a:schemeClr val="tx1"/>
                          </a:solidFill>
                          <a:effectLst/>
                        </a:rPr>
                        <a:t>2</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2014</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20,730</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2014</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2591</a:t>
                      </a:r>
                    </a:p>
                  </a:txBody>
                  <a:tcPr marL="12351" marR="12351" marT="12351" marB="12351">
                    <a:lnL>
                      <a:noFill/>
                    </a:lnL>
                    <a:lnR>
                      <a:noFill/>
                    </a:lnR>
                    <a:lnT>
                      <a:noFill/>
                    </a:lnT>
                    <a:lnB>
                      <a:noFill/>
                    </a:lnB>
                    <a:noFill/>
                  </a:tcPr>
                </a:tc>
                <a:extLst>
                  <a:ext uri="{0D108BD9-81ED-4DB2-BD59-A6C34878D82A}">
                    <a16:rowId xmlns:a16="http://schemas.microsoft.com/office/drawing/2014/main" val="3975244492"/>
                  </a:ext>
                </a:extLst>
              </a:tr>
              <a:tr h="309326">
                <a:tc>
                  <a:txBody>
                    <a:bodyPr/>
                    <a:lstStyle/>
                    <a:p>
                      <a:pPr algn="l" fontAlgn="t"/>
                      <a:r>
                        <a:rPr lang="en-US" sz="2000">
                          <a:solidFill>
                            <a:schemeClr val="tx1"/>
                          </a:solidFill>
                          <a:effectLst/>
                        </a:rPr>
                        <a:t>3</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2016</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16,789</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2016</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2798</a:t>
                      </a:r>
                    </a:p>
                  </a:txBody>
                  <a:tcPr marL="12351" marR="12351" marT="12351" marB="12351">
                    <a:lnL>
                      <a:noFill/>
                    </a:lnL>
                    <a:lnR>
                      <a:noFill/>
                    </a:lnR>
                    <a:lnT>
                      <a:noFill/>
                    </a:lnT>
                    <a:lnB>
                      <a:noFill/>
                    </a:lnB>
                    <a:noFill/>
                  </a:tcPr>
                </a:tc>
                <a:extLst>
                  <a:ext uri="{0D108BD9-81ED-4DB2-BD59-A6C34878D82A}">
                    <a16:rowId xmlns:a16="http://schemas.microsoft.com/office/drawing/2014/main" val="811253635"/>
                  </a:ext>
                </a:extLst>
              </a:tr>
              <a:tr h="309326">
                <a:tc>
                  <a:txBody>
                    <a:bodyPr/>
                    <a:lstStyle/>
                    <a:p>
                      <a:pPr algn="l" fontAlgn="t"/>
                      <a:r>
                        <a:rPr lang="en-US" sz="2000">
                          <a:solidFill>
                            <a:schemeClr val="tx1"/>
                          </a:solidFill>
                          <a:effectLst/>
                        </a:rPr>
                        <a:t>4</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in China, 2015</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12,298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2016</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2050</a:t>
                      </a:r>
                    </a:p>
                  </a:txBody>
                  <a:tcPr marL="12351" marR="12351" marT="12351" marB="12351">
                    <a:lnL>
                      <a:noFill/>
                    </a:lnL>
                    <a:lnR>
                      <a:noFill/>
                    </a:lnR>
                    <a:lnT>
                      <a:noFill/>
                    </a:lnT>
                    <a:lnB>
                      <a:noFill/>
                    </a:lnB>
                    <a:noFill/>
                  </a:tcPr>
                </a:tc>
                <a:extLst>
                  <a:ext uri="{0D108BD9-81ED-4DB2-BD59-A6C34878D82A}">
                    <a16:rowId xmlns:a16="http://schemas.microsoft.com/office/drawing/2014/main" val="3622417246"/>
                  </a:ext>
                </a:extLst>
              </a:tr>
              <a:tr h="309326">
                <a:tc>
                  <a:txBody>
                    <a:bodyPr/>
                    <a:lstStyle/>
                    <a:p>
                      <a:pPr algn="l" fontAlgn="t"/>
                      <a:r>
                        <a:rPr lang="en-US" sz="2000">
                          <a:solidFill>
                            <a:schemeClr val="tx1"/>
                          </a:solidFill>
                          <a:effectLst/>
                        </a:rPr>
                        <a:t>5</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2008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9642</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2008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689</a:t>
                      </a:r>
                    </a:p>
                  </a:txBody>
                  <a:tcPr marL="12351" marR="12351" marT="12351" marB="12351">
                    <a:lnL>
                      <a:noFill/>
                    </a:lnL>
                    <a:lnR>
                      <a:noFill/>
                    </a:lnR>
                    <a:lnT>
                      <a:noFill/>
                    </a:lnT>
                    <a:lnB>
                      <a:noFill/>
                    </a:lnB>
                    <a:noFill/>
                  </a:tcPr>
                </a:tc>
                <a:extLst>
                  <a:ext uri="{0D108BD9-81ED-4DB2-BD59-A6C34878D82A}">
                    <a16:rowId xmlns:a16="http://schemas.microsoft.com/office/drawing/2014/main" val="864840052"/>
                  </a:ext>
                </a:extLst>
              </a:tr>
              <a:tr h="309326">
                <a:tc>
                  <a:txBody>
                    <a:bodyPr/>
                    <a:lstStyle/>
                    <a:p>
                      <a:pPr algn="l" fontAlgn="t"/>
                      <a:r>
                        <a:rPr lang="en-US" sz="2000">
                          <a:solidFill>
                            <a:schemeClr val="tx1"/>
                          </a:solidFill>
                          <a:effectLst/>
                        </a:rPr>
                        <a:t>6</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2009</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9047</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2009</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696</a:t>
                      </a:r>
                    </a:p>
                  </a:txBody>
                  <a:tcPr marL="12351" marR="12351" marT="12351" marB="12351">
                    <a:lnL>
                      <a:noFill/>
                    </a:lnL>
                    <a:lnR>
                      <a:noFill/>
                    </a:lnR>
                    <a:lnT>
                      <a:noFill/>
                    </a:lnT>
                    <a:lnB>
                      <a:noFill/>
                    </a:lnB>
                    <a:noFill/>
                  </a:tcPr>
                </a:tc>
                <a:extLst>
                  <a:ext uri="{0D108BD9-81ED-4DB2-BD59-A6C34878D82A}">
                    <a16:rowId xmlns:a16="http://schemas.microsoft.com/office/drawing/2014/main" val="3092954091"/>
                  </a:ext>
                </a:extLst>
              </a:tr>
              <a:tr h="309326">
                <a:tc>
                  <a:txBody>
                    <a:bodyPr/>
                    <a:lstStyle/>
                    <a:p>
                      <a:pPr algn="l" fontAlgn="t"/>
                      <a:r>
                        <a:rPr lang="en-US" sz="2000">
                          <a:solidFill>
                            <a:schemeClr val="tx1"/>
                          </a:solidFill>
                          <a:effectLst/>
                        </a:rPr>
                        <a:t>7</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2018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6774</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2018</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1693</a:t>
                      </a:r>
                    </a:p>
                  </a:txBody>
                  <a:tcPr marL="12351" marR="12351" marT="12351" marB="12351">
                    <a:lnL>
                      <a:noFill/>
                    </a:lnL>
                    <a:lnR>
                      <a:noFill/>
                    </a:lnR>
                    <a:lnT>
                      <a:noFill/>
                    </a:lnT>
                    <a:lnB>
                      <a:noFill/>
                    </a:lnB>
                    <a:noFill/>
                  </a:tcPr>
                </a:tc>
                <a:extLst>
                  <a:ext uri="{0D108BD9-81ED-4DB2-BD59-A6C34878D82A}">
                    <a16:rowId xmlns:a16="http://schemas.microsoft.com/office/drawing/2014/main" val="3833298115"/>
                  </a:ext>
                </a:extLst>
              </a:tr>
              <a:tr h="309326">
                <a:tc>
                  <a:txBody>
                    <a:bodyPr/>
                    <a:lstStyle/>
                    <a:p>
                      <a:pPr algn="l" fontAlgn="t"/>
                      <a:r>
                        <a:rPr lang="en-US" sz="2000">
                          <a:solidFill>
                            <a:schemeClr val="tx1"/>
                          </a:solidFill>
                          <a:effectLst/>
                        </a:rPr>
                        <a:t>8</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2007</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6614</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2007</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441</a:t>
                      </a:r>
                    </a:p>
                  </a:txBody>
                  <a:tcPr marL="12351" marR="12351" marT="12351" marB="12351">
                    <a:lnL>
                      <a:noFill/>
                    </a:lnL>
                    <a:lnR>
                      <a:noFill/>
                    </a:lnR>
                    <a:lnT>
                      <a:noFill/>
                    </a:lnT>
                    <a:lnB>
                      <a:noFill/>
                    </a:lnB>
                    <a:noFill/>
                  </a:tcPr>
                </a:tc>
                <a:extLst>
                  <a:ext uri="{0D108BD9-81ED-4DB2-BD59-A6C34878D82A}">
                    <a16:rowId xmlns:a16="http://schemas.microsoft.com/office/drawing/2014/main" val="3762557427"/>
                  </a:ext>
                </a:extLst>
              </a:tr>
              <a:tr h="588386">
                <a:tc>
                  <a:txBody>
                    <a:bodyPr/>
                    <a:lstStyle/>
                    <a:p>
                      <a:pPr algn="l" fontAlgn="t"/>
                      <a:r>
                        <a:rPr lang="en-US" sz="2000">
                          <a:solidFill>
                            <a:schemeClr val="tx1"/>
                          </a:solidFill>
                          <a:effectLst/>
                        </a:rPr>
                        <a:t>9</a:t>
                      </a:r>
                    </a:p>
                  </a:txBody>
                  <a:tcPr marL="12351" marR="12351" marT="12351" marB="12351">
                    <a:lnL>
                      <a:noFill/>
                    </a:lnL>
                    <a:lnR>
                      <a:noFill/>
                    </a:lnR>
                    <a:lnT>
                      <a:noFill/>
                    </a:lnT>
                    <a:lnB>
                      <a:noFill/>
                    </a:lnB>
                    <a:noFill/>
                  </a:tcPr>
                </a:tc>
                <a:tc>
                  <a:txBody>
                    <a:bodyPr/>
                    <a:lstStyle/>
                    <a:p>
                      <a:pPr algn="ctr" fontAlgn="t"/>
                      <a:r>
                        <a:rPr lang="en-US" sz="1600" dirty="0">
                          <a:solidFill>
                            <a:schemeClr val="tx1"/>
                          </a:solidFill>
                          <a:effectLst/>
                        </a:rPr>
                        <a:t>Effects of chemotherapy and hormonal therapy for early breast cancer on  recurrence and 15-year survival: an overview of the randomized trials</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5599</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2005</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329</a:t>
                      </a:r>
                    </a:p>
                  </a:txBody>
                  <a:tcPr marL="12351" marR="12351" marT="12351" marB="12351">
                    <a:lnL>
                      <a:noFill/>
                    </a:lnL>
                    <a:lnR>
                      <a:noFill/>
                    </a:lnR>
                    <a:lnT>
                      <a:noFill/>
                    </a:lnT>
                    <a:lnB>
                      <a:noFill/>
                    </a:lnB>
                    <a:noFill/>
                  </a:tcPr>
                </a:tc>
                <a:extLst>
                  <a:ext uri="{0D108BD9-81ED-4DB2-BD59-A6C34878D82A}">
                    <a16:rowId xmlns:a16="http://schemas.microsoft.com/office/drawing/2014/main" val="249677612"/>
                  </a:ext>
                </a:extLst>
              </a:tr>
              <a:tr h="309326">
                <a:tc>
                  <a:txBody>
                    <a:bodyPr/>
                    <a:lstStyle/>
                    <a:p>
                      <a:pPr algn="l" fontAlgn="t"/>
                      <a:r>
                        <a:rPr lang="en-US" sz="2000">
                          <a:solidFill>
                            <a:schemeClr val="tx1"/>
                          </a:solidFill>
                          <a:effectLst/>
                        </a:rPr>
                        <a:t>10</a:t>
                      </a:r>
                    </a:p>
                  </a:txBody>
                  <a:tcPr marL="12351" marR="12351" marT="12351" marB="12351">
                    <a:lnL>
                      <a:noFill/>
                    </a:lnL>
                    <a:lnR>
                      <a:noFill/>
                    </a:lnR>
                    <a:lnT>
                      <a:noFill/>
                    </a:lnT>
                    <a:lnB>
                      <a:noFill/>
                    </a:lnB>
                    <a:noFill/>
                  </a:tcPr>
                </a:tc>
                <a:tc>
                  <a:txBody>
                    <a:bodyPr/>
                    <a:lstStyle/>
                    <a:p>
                      <a:pPr algn="ctr" fontAlgn="t"/>
                      <a:r>
                        <a:rPr lang="en-US" sz="2000" dirty="0">
                          <a:solidFill>
                            <a:schemeClr val="accent1"/>
                          </a:solidFill>
                          <a:effectLst/>
                        </a:rPr>
                        <a:t>Cancer statistics, 2020</a:t>
                      </a:r>
                    </a:p>
                  </a:txBody>
                  <a:tcPr marL="12351" marR="12351" marT="12351" marB="12351">
                    <a:lnL>
                      <a:noFill/>
                    </a:lnL>
                    <a:lnR>
                      <a:noFill/>
                    </a:lnR>
                    <a:lnT>
                      <a:noFill/>
                    </a:lnT>
                    <a:lnB>
                      <a:noFill/>
                    </a:lnB>
                    <a:noFill/>
                  </a:tcPr>
                </a:tc>
                <a:tc>
                  <a:txBody>
                    <a:bodyPr/>
                    <a:lstStyle/>
                    <a:p>
                      <a:pPr algn="ctr" fontAlgn="t"/>
                      <a:r>
                        <a:rPr lang="en-US" sz="2000">
                          <a:solidFill>
                            <a:schemeClr val="tx1"/>
                          </a:solidFill>
                          <a:effectLst/>
                        </a:rPr>
                        <a:t>5533</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2020</a:t>
                      </a:r>
                    </a:p>
                  </a:txBody>
                  <a:tcPr marL="12351" marR="12351" marT="12351" marB="12351">
                    <a:lnL>
                      <a:noFill/>
                    </a:lnL>
                    <a:lnR>
                      <a:noFill/>
                    </a:lnR>
                    <a:lnT>
                      <a:noFill/>
                    </a:lnT>
                    <a:lnB>
                      <a:noFill/>
                    </a:lnB>
                    <a:noFill/>
                  </a:tcPr>
                </a:tc>
                <a:tc>
                  <a:txBody>
                    <a:bodyPr/>
                    <a:lstStyle/>
                    <a:p>
                      <a:pPr algn="ctr" fontAlgn="t"/>
                      <a:r>
                        <a:rPr lang="en-US" sz="2000" dirty="0">
                          <a:solidFill>
                            <a:schemeClr val="tx1"/>
                          </a:solidFill>
                          <a:effectLst/>
                        </a:rPr>
                        <a:t>2766.5</a:t>
                      </a:r>
                    </a:p>
                  </a:txBody>
                  <a:tcPr marL="12351" marR="12351" marT="12351" marB="12351">
                    <a:lnL>
                      <a:noFill/>
                    </a:lnL>
                    <a:lnR>
                      <a:noFill/>
                    </a:lnR>
                    <a:lnT>
                      <a:noFill/>
                    </a:lnT>
                    <a:lnB>
                      <a:noFill/>
                    </a:lnB>
                    <a:noFill/>
                  </a:tcPr>
                </a:tc>
                <a:extLst>
                  <a:ext uri="{0D108BD9-81ED-4DB2-BD59-A6C34878D82A}">
                    <a16:rowId xmlns:a16="http://schemas.microsoft.com/office/drawing/2014/main" val="3411755097"/>
                  </a:ext>
                </a:extLst>
              </a:tr>
            </a:tbl>
          </a:graphicData>
        </a:graphic>
      </p:graphicFrame>
      <p:sp>
        <p:nvSpPr>
          <p:cNvPr id="6" name="TextBox 5">
            <a:extLst>
              <a:ext uri="{FF2B5EF4-FFF2-40B4-BE49-F238E27FC236}">
                <a16:creationId xmlns:a16="http://schemas.microsoft.com/office/drawing/2014/main" id="{13BDF8AB-21EC-6B6A-5964-B3990BD53B73}"/>
              </a:ext>
            </a:extLst>
          </p:cNvPr>
          <p:cNvSpPr txBox="1"/>
          <p:nvPr/>
        </p:nvSpPr>
        <p:spPr>
          <a:xfrm>
            <a:off x="0" y="6492875"/>
            <a:ext cx="6195060" cy="338554"/>
          </a:xfrm>
          <a:prstGeom prst="rect">
            <a:avLst/>
          </a:prstGeom>
          <a:noFill/>
        </p:spPr>
        <p:txBody>
          <a:bodyPr wrap="square">
            <a:spAutoFit/>
          </a:bodyPr>
          <a:lstStyle/>
          <a:p>
            <a:r>
              <a:rPr lang="en-US" sz="1600" dirty="0"/>
              <a:t>Zhang et al, Medicine 102(32):p e34428, August 11, 2023. </a:t>
            </a:r>
          </a:p>
        </p:txBody>
      </p:sp>
      <p:cxnSp>
        <p:nvCxnSpPr>
          <p:cNvPr id="7" name="Straight Connector 6">
            <a:extLst>
              <a:ext uri="{FF2B5EF4-FFF2-40B4-BE49-F238E27FC236}">
                <a16:creationId xmlns:a16="http://schemas.microsoft.com/office/drawing/2014/main" id="{3B94B58F-97D1-F6ED-3AC6-EAA377EB52FF}"/>
              </a:ext>
            </a:extLst>
          </p:cNvPr>
          <p:cNvCxnSpPr>
            <a:cxnSpLocks/>
          </p:cNvCxnSpPr>
          <p:nvPr/>
        </p:nvCxnSpPr>
        <p:spPr>
          <a:xfrm>
            <a:off x="99060" y="6488668"/>
            <a:ext cx="10757362"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88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F5FC8-1984-CF49-8704-10809F61FD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F1659F-FFB9-7506-F84C-DA6726AE0DE7}"/>
              </a:ext>
            </a:extLst>
          </p:cNvPr>
          <p:cNvPicPr>
            <a:picLocks noChangeAspect="1"/>
          </p:cNvPicPr>
          <p:nvPr/>
        </p:nvPicPr>
        <p:blipFill>
          <a:blip r:embed="rId3">
            <a:alphaModFix amt="45000"/>
          </a:blip>
          <a:srcRect b="16"/>
          <a:stretch>
            <a:fillRect/>
          </a:stretch>
        </p:blipFill>
        <p:spPr>
          <a:xfrm>
            <a:off x="0" y="23043"/>
            <a:ext cx="12191981" cy="6887365"/>
          </a:xfrm>
          <a:prstGeom prst="rect">
            <a:avLst/>
          </a:prstGeom>
          <a:solidFill>
            <a:schemeClr val="bg1">
              <a:alpha val="62343"/>
            </a:schemeClr>
          </a:solidFill>
        </p:spPr>
      </p:pic>
      <p:sp>
        <p:nvSpPr>
          <p:cNvPr id="7" name="Title 1">
            <a:extLst>
              <a:ext uri="{FF2B5EF4-FFF2-40B4-BE49-F238E27FC236}">
                <a16:creationId xmlns:a16="http://schemas.microsoft.com/office/drawing/2014/main" id="{D5DD71B4-8373-43B1-2939-11403963BD81}"/>
              </a:ext>
            </a:extLst>
          </p:cNvPr>
          <p:cNvSpPr>
            <a:spLocks noGrp="1"/>
          </p:cNvSpPr>
          <p:nvPr>
            <p:ph type="title"/>
          </p:nvPr>
        </p:nvSpPr>
        <p:spPr>
          <a:xfrm>
            <a:off x="161365" y="-33803"/>
            <a:ext cx="11911365" cy="1325563"/>
          </a:xfrm>
        </p:spPr>
        <p:txBody>
          <a:bodyPr>
            <a:normAutofit/>
          </a:bodyPr>
          <a:lstStyle/>
          <a:p>
            <a:pPr algn="ctr"/>
            <a:r>
              <a:rPr lang="en-US" sz="4000" dirty="0"/>
              <a:t>3. We provide data for many important studies</a:t>
            </a:r>
          </a:p>
        </p:txBody>
      </p:sp>
      <p:sp>
        <p:nvSpPr>
          <p:cNvPr id="8" name="Content Placeholder 2">
            <a:extLst>
              <a:ext uri="{FF2B5EF4-FFF2-40B4-BE49-F238E27FC236}">
                <a16:creationId xmlns:a16="http://schemas.microsoft.com/office/drawing/2014/main" id="{8DA2143B-CF2C-C17B-9EB1-B054F1DD4BBB}"/>
              </a:ext>
            </a:extLst>
          </p:cNvPr>
          <p:cNvSpPr>
            <a:spLocks noGrp="1"/>
          </p:cNvSpPr>
          <p:nvPr>
            <p:ph idx="1"/>
          </p:nvPr>
        </p:nvSpPr>
        <p:spPr>
          <a:xfrm>
            <a:off x="87162" y="1463446"/>
            <a:ext cx="6074944" cy="4923742"/>
          </a:xfrm>
        </p:spPr>
        <p:txBody>
          <a:bodyPr>
            <a:normAutofit/>
          </a:bodyPr>
          <a:lstStyle/>
          <a:p>
            <a:pPr marL="0" indent="0">
              <a:buNone/>
            </a:pPr>
            <a:r>
              <a:rPr lang="en-US" b="1" dirty="0">
                <a:solidFill>
                  <a:srgbClr val="00B0F0"/>
                </a:solidFill>
                <a:latin typeface="Arial" panose="020B0604020202020204" pitchFamily="34" charset="0"/>
                <a:cs typeface="Arial" panose="020B0604020202020204" pitchFamily="34" charset="0"/>
              </a:rPr>
              <a:t>EXAMPLES</a:t>
            </a:r>
          </a:p>
          <a:p>
            <a:pPr marL="0" indent="0">
              <a:buNone/>
            </a:pPr>
            <a:endParaRPr lang="en-US" b="1" dirty="0">
              <a:solidFill>
                <a:schemeClr val="accent3">
                  <a:lumMod val="40000"/>
                  <a:lumOff val="60000"/>
                </a:schemeClr>
              </a:solidFill>
              <a:latin typeface="Arial" panose="020B0604020202020204" pitchFamily="34" charset="0"/>
              <a:cs typeface="Arial" panose="020B0604020202020204" pitchFamily="34" charset="0"/>
            </a:endParaRP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Breast Cancer Surveillance Consortium</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California Teachers Study</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Cohort Study of Lead-Exposed Workers</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Colon Cancer Family Registry	</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Cancer Prevention Study-3</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Childhood Cancer Survivor Study</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Iowa Women’s Health Study</a:t>
            </a:r>
          </a:p>
          <a:p>
            <a:pPr marL="457200" indent="-457200">
              <a:lnSpc>
                <a:spcPct val="100000"/>
              </a:lnSpc>
              <a:spcBef>
                <a:spcPts val="0"/>
              </a:spcBef>
            </a:pPr>
            <a:r>
              <a:rPr lang="en-US" sz="2400" dirty="0">
                <a:latin typeface="Arial" panose="020B0604020202020204" pitchFamily="34" charset="0"/>
                <a:cs typeface="Arial" panose="020B0604020202020204" pitchFamily="34" charset="0"/>
              </a:rPr>
              <a:t>National Childhood Data Initiative</a:t>
            </a:r>
          </a:p>
          <a:p>
            <a:pPr marL="0" indent="0">
              <a:buNone/>
            </a:pPr>
            <a:endParaRPr lang="en-US" dirty="0">
              <a:solidFill>
                <a:srgbClr val="00B0F0"/>
              </a:solidFill>
              <a:latin typeface="+mj-lt"/>
            </a:endParaRPr>
          </a:p>
        </p:txBody>
      </p:sp>
      <p:sp>
        <p:nvSpPr>
          <p:cNvPr id="14" name="TextBox 13">
            <a:extLst>
              <a:ext uri="{FF2B5EF4-FFF2-40B4-BE49-F238E27FC236}">
                <a16:creationId xmlns:a16="http://schemas.microsoft.com/office/drawing/2014/main" id="{1E75ACF3-BA6B-1DA5-3071-5091B2684EED}"/>
              </a:ext>
            </a:extLst>
          </p:cNvPr>
          <p:cNvSpPr txBox="1"/>
          <p:nvPr/>
        </p:nvSpPr>
        <p:spPr>
          <a:xfrm>
            <a:off x="87162" y="6387188"/>
            <a:ext cx="17163158" cy="523220"/>
          </a:xfrm>
          <a:prstGeom prst="rect">
            <a:avLst/>
          </a:prstGeom>
          <a:noFill/>
        </p:spPr>
        <p:txBody>
          <a:bodyPr wrap="square">
            <a:spAutoFit/>
          </a:bodyPr>
          <a:lstStyle/>
          <a:p>
            <a:r>
              <a:rPr lang="en-US" sz="1400" dirty="0"/>
              <a:t>https://</a:t>
            </a:r>
            <a:r>
              <a:rPr lang="en-US" sz="1400" dirty="0" err="1"/>
              <a:t>coloncfr.org</a:t>
            </a:r>
            <a:r>
              <a:rPr lang="en-US" sz="1400" dirty="0"/>
              <a:t>/publications/		 https://</a:t>
            </a:r>
            <a:r>
              <a:rPr lang="en-US" sz="1400" dirty="0" err="1"/>
              <a:t>cancercontrol.cancer.gov</a:t>
            </a:r>
            <a:r>
              <a:rPr lang="en-US" sz="1400" dirty="0"/>
              <a:t>/research-emphasis/supplement/childhood-cancer-registry</a:t>
            </a:r>
          </a:p>
          <a:p>
            <a:r>
              <a:rPr lang="en-US" sz="1400" dirty="0"/>
              <a:t>https://</a:t>
            </a:r>
            <a:r>
              <a:rPr lang="en-US" sz="1400" dirty="0" err="1"/>
              <a:t>www.cdc.gov</a:t>
            </a:r>
            <a:r>
              <a:rPr lang="en-US" sz="1400" dirty="0"/>
              <a:t>/</a:t>
            </a:r>
            <a:r>
              <a:rPr lang="en-US" sz="1400" dirty="0" err="1"/>
              <a:t>niosh</a:t>
            </a:r>
            <a:r>
              <a:rPr lang="en-US" sz="1400" dirty="0"/>
              <a:t>/firefighters/registry/</a:t>
            </a:r>
            <a:r>
              <a:rPr lang="en-US" sz="1400" dirty="0" err="1"/>
              <a:t>index.html</a:t>
            </a:r>
            <a:r>
              <a:rPr lang="en-US" sz="1400" dirty="0"/>
              <a:t>	  Colt, </a:t>
            </a:r>
            <a:r>
              <a:rPr lang="en-US" sz="1400" dirty="0" err="1"/>
              <a:t>Occup</a:t>
            </a:r>
            <a:r>
              <a:rPr lang="en-US" sz="1400" dirty="0"/>
              <a:t> Environ Med,. 2011 Apr;68(4):239-49.     Jacobs 2017 A J Epidemiol 186; 7; 876-884</a:t>
            </a:r>
          </a:p>
        </p:txBody>
      </p:sp>
      <p:cxnSp>
        <p:nvCxnSpPr>
          <p:cNvPr id="21" name="Straight Connector 20">
            <a:extLst>
              <a:ext uri="{FF2B5EF4-FFF2-40B4-BE49-F238E27FC236}">
                <a16:creationId xmlns:a16="http://schemas.microsoft.com/office/drawing/2014/main" id="{C87C33DC-A141-E522-58FB-49FFDFB707B8}"/>
              </a:ext>
            </a:extLst>
          </p:cNvPr>
          <p:cNvCxnSpPr/>
          <p:nvPr/>
        </p:nvCxnSpPr>
        <p:spPr>
          <a:xfrm>
            <a:off x="594360" y="119174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AF538D4-ABE2-FFAE-3CCE-44AF93A0F40F}"/>
              </a:ext>
            </a:extLst>
          </p:cNvPr>
          <p:cNvSpPr txBox="1"/>
          <p:nvPr/>
        </p:nvSpPr>
        <p:spPr>
          <a:xfrm>
            <a:off x="6162106" y="2389936"/>
            <a:ext cx="5934635"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National Firefighter Registry for Cancer</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New England Bladder Cancer Study</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NIH-AARP Study </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Skin Cancer Prevention Study</a:t>
            </a:r>
          </a:p>
          <a:p>
            <a:pPr marL="457200" indent="-45720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Southern Community Cohort Study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Transplant Cancer Match Study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U.S. Radiologic Technologist Study</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Women’s Health Initiative</a:t>
            </a:r>
          </a:p>
        </p:txBody>
      </p:sp>
      <p:cxnSp>
        <p:nvCxnSpPr>
          <p:cNvPr id="3" name="Straight Connector 2">
            <a:extLst>
              <a:ext uri="{FF2B5EF4-FFF2-40B4-BE49-F238E27FC236}">
                <a16:creationId xmlns:a16="http://schemas.microsoft.com/office/drawing/2014/main" id="{4C751911-B124-DE21-4A7D-A212F3DC314C}"/>
              </a:ext>
            </a:extLst>
          </p:cNvPr>
          <p:cNvCxnSpPr>
            <a:cxnSpLocks/>
          </p:cNvCxnSpPr>
          <p:nvPr/>
        </p:nvCxnSpPr>
        <p:spPr>
          <a:xfrm flipV="1">
            <a:off x="99060" y="6387188"/>
            <a:ext cx="10640984" cy="8716"/>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5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33164F4-DF2F-9B0E-0C7A-A1E751675590}"/>
              </a:ext>
            </a:extLst>
          </p:cNvPr>
          <p:cNvSpPr>
            <a:spLocks noGrp="1"/>
          </p:cNvSpPr>
          <p:nvPr>
            <p:ph type="title"/>
          </p:nvPr>
        </p:nvSpPr>
        <p:spPr>
          <a:xfrm>
            <a:off x="155629" y="101567"/>
            <a:ext cx="6284928" cy="1325563"/>
          </a:xfrm>
        </p:spPr>
        <p:txBody>
          <a:bodyPr>
            <a:normAutofit/>
          </a:bodyPr>
          <a:lstStyle/>
          <a:p>
            <a:pPr algn="ctr"/>
            <a:r>
              <a:rPr lang="en-US" sz="3400" dirty="0"/>
              <a:t>3. We provide data for                                  many important studies</a:t>
            </a:r>
          </a:p>
        </p:txBody>
      </p:sp>
      <p:cxnSp>
        <p:nvCxnSpPr>
          <p:cNvPr id="19" name="Straight Connector 18">
            <a:extLst>
              <a:ext uri="{FF2B5EF4-FFF2-40B4-BE49-F238E27FC236}">
                <a16:creationId xmlns:a16="http://schemas.microsoft.com/office/drawing/2014/main" id="{4EE9DBA9-8EB6-9B49-1567-2C0EE8B7FAE2}"/>
              </a:ext>
            </a:extLst>
          </p:cNvPr>
          <p:cNvCxnSpPr>
            <a:cxnSpLocks/>
          </p:cNvCxnSpPr>
          <p:nvPr/>
        </p:nvCxnSpPr>
        <p:spPr>
          <a:xfrm>
            <a:off x="768409" y="1303768"/>
            <a:ext cx="4943278"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647B1C7-6F7E-0458-61C5-46B769FDFAFE}"/>
              </a:ext>
            </a:extLst>
          </p:cNvPr>
          <p:cNvPicPr>
            <a:picLocks noChangeAspect="1"/>
          </p:cNvPicPr>
          <p:nvPr/>
        </p:nvPicPr>
        <p:blipFill>
          <a:blip r:embed="rId3"/>
          <a:srcRect t="4293"/>
          <a:stretch>
            <a:fillRect/>
          </a:stretch>
        </p:blipFill>
        <p:spPr>
          <a:xfrm>
            <a:off x="10553519" y="-6492"/>
            <a:ext cx="1638481" cy="3333549"/>
          </a:xfrm>
          <a:prstGeom prst="rect">
            <a:avLst/>
          </a:prstGeom>
        </p:spPr>
      </p:pic>
      <p:pic>
        <p:nvPicPr>
          <p:cNvPr id="6" name="Picture 5" descr="A collage of women smiling&#10;&#10;AI-generated content may be incorrect.">
            <a:extLst>
              <a:ext uri="{FF2B5EF4-FFF2-40B4-BE49-F238E27FC236}">
                <a16:creationId xmlns:a16="http://schemas.microsoft.com/office/drawing/2014/main" id="{0F67B2E8-0ECA-FF2E-F32A-7AF91E3A0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9446" y="-19744"/>
            <a:ext cx="1638481" cy="3333549"/>
          </a:xfrm>
          <a:prstGeom prst="rect">
            <a:avLst/>
          </a:prstGeom>
        </p:spPr>
      </p:pic>
      <p:pic>
        <p:nvPicPr>
          <p:cNvPr id="8" name="Picture 7" descr="A collage of two people&#10;&#10;AI-generated content may be incorrect.">
            <a:extLst>
              <a:ext uri="{FF2B5EF4-FFF2-40B4-BE49-F238E27FC236}">
                <a16:creationId xmlns:a16="http://schemas.microsoft.com/office/drawing/2014/main" id="{619B52C8-7866-DBF4-AC3D-03E5CA8C1CF9}"/>
              </a:ext>
            </a:extLst>
          </p:cNvPr>
          <p:cNvPicPr>
            <a:picLocks noChangeAspect="1"/>
          </p:cNvPicPr>
          <p:nvPr/>
        </p:nvPicPr>
        <p:blipFill>
          <a:blip r:embed="rId5">
            <a:extLst>
              <a:ext uri="{28A0092B-C50C-407E-A947-70E740481C1C}">
                <a14:useLocalDpi xmlns:a14="http://schemas.microsoft.com/office/drawing/2010/main" val="0"/>
              </a:ext>
            </a:extLst>
          </a:blip>
          <a:srcRect l="25146" t="3018" r="24715" b="22463"/>
          <a:stretch>
            <a:fillRect/>
          </a:stretch>
        </p:blipFill>
        <p:spPr>
          <a:xfrm>
            <a:off x="7330508" y="-10281"/>
            <a:ext cx="1633831" cy="3324086"/>
          </a:xfrm>
          <a:prstGeom prst="rect">
            <a:avLst/>
          </a:prstGeom>
        </p:spPr>
      </p:pic>
      <p:pic>
        <p:nvPicPr>
          <p:cNvPr id="10" name="Picture 9" descr="A collage of two people&#10;&#10;AI-generated content may be incorrect.">
            <a:extLst>
              <a:ext uri="{FF2B5EF4-FFF2-40B4-BE49-F238E27FC236}">
                <a16:creationId xmlns:a16="http://schemas.microsoft.com/office/drawing/2014/main" id="{562CBDFA-424C-8297-B6F1-39E079AF20A0}"/>
              </a:ext>
            </a:extLst>
          </p:cNvPr>
          <p:cNvPicPr>
            <a:picLocks noChangeAspect="1"/>
          </p:cNvPicPr>
          <p:nvPr/>
        </p:nvPicPr>
        <p:blipFill>
          <a:blip r:embed="rId6">
            <a:extLst>
              <a:ext uri="{28A0092B-C50C-407E-A947-70E740481C1C}">
                <a14:useLocalDpi xmlns:a14="http://schemas.microsoft.com/office/drawing/2010/main" val="0"/>
              </a:ext>
            </a:extLst>
          </a:blip>
          <a:srcRect l="24422" t="3345" r="24261" b="22603"/>
          <a:stretch>
            <a:fillRect/>
          </a:stretch>
        </p:blipFill>
        <p:spPr>
          <a:xfrm>
            <a:off x="7314533" y="3272370"/>
            <a:ext cx="1687494" cy="3333549"/>
          </a:xfrm>
          <a:prstGeom prst="rect">
            <a:avLst/>
          </a:prstGeom>
        </p:spPr>
      </p:pic>
      <p:pic>
        <p:nvPicPr>
          <p:cNvPr id="12" name="Picture 11" descr="A collage of a group of people&#10;&#10;AI-generated content may be incorrect.">
            <a:extLst>
              <a:ext uri="{FF2B5EF4-FFF2-40B4-BE49-F238E27FC236}">
                <a16:creationId xmlns:a16="http://schemas.microsoft.com/office/drawing/2014/main" id="{A636C503-E109-5BBE-624F-6B2C7516365E}"/>
              </a:ext>
            </a:extLst>
          </p:cNvPr>
          <p:cNvPicPr>
            <a:picLocks noChangeAspect="1"/>
          </p:cNvPicPr>
          <p:nvPr/>
        </p:nvPicPr>
        <p:blipFill>
          <a:blip r:embed="rId7">
            <a:extLst>
              <a:ext uri="{28A0092B-C50C-407E-A947-70E740481C1C}">
                <a14:useLocalDpi xmlns:a14="http://schemas.microsoft.com/office/drawing/2010/main" val="0"/>
              </a:ext>
            </a:extLst>
          </a:blip>
          <a:srcRect l="25077" t="2963" r="24757" b="23950"/>
          <a:stretch>
            <a:fillRect/>
          </a:stretch>
        </p:blipFill>
        <p:spPr>
          <a:xfrm>
            <a:off x="8991088" y="3287301"/>
            <a:ext cx="1615439" cy="3221763"/>
          </a:xfrm>
          <a:prstGeom prst="rect">
            <a:avLst/>
          </a:prstGeom>
        </p:spPr>
      </p:pic>
      <p:pic>
        <p:nvPicPr>
          <p:cNvPr id="14" name="Picture 13" descr="A screenshot of a couple of women&#10;&#10;AI-generated content may be incorrect.">
            <a:extLst>
              <a:ext uri="{FF2B5EF4-FFF2-40B4-BE49-F238E27FC236}">
                <a16:creationId xmlns:a16="http://schemas.microsoft.com/office/drawing/2014/main" id="{5406432C-39B4-5C14-F344-8089D078244A}"/>
              </a:ext>
            </a:extLst>
          </p:cNvPr>
          <p:cNvPicPr>
            <a:picLocks noChangeAspect="1"/>
          </p:cNvPicPr>
          <p:nvPr/>
        </p:nvPicPr>
        <p:blipFill>
          <a:blip r:embed="rId8">
            <a:extLst>
              <a:ext uri="{28A0092B-C50C-407E-A947-70E740481C1C}">
                <a14:useLocalDpi xmlns:a14="http://schemas.microsoft.com/office/drawing/2010/main" val="0"/>
              </a:ext>
            </a:extLst>
          </a:blip>
          <a:srcRect l="24823" t="2024" r="24715" b="47976"/>
          <a:stretch>
            <a:fillRect/>
          </a:stretch>
        </p:blipFill>
        <p:spPr>
          <a:xfrm>
            <a:off x="10599035" y="3287301"/>
            <a:ext cx="1591971" cy="2159342"/>
          </a:xfrm>
          <a:prstGeom prst="rect">
            <a:avLst/>
          </a:prstGeom>
        </p:spPr>
      </p:pic>
      <p:sp>
        <p:nvSpPr>
          <p:cNvPr id="36" name="TextBox 35">
            <a:extLst>
              <a:ext uri="{FF2B5EF4-FFF2-40B4-BE49-F238E27FC236}">
                <a16:creationId xmlns:a16="http://schemas.microsoft.com/office/drawing/2014/main" id="{788B9CDD-2056-C367-AFE3-825B2DC3C9FB}"/>
              </a:ext>
            </a:extLst>
          </p:cNvPr>
          <p:cNvSpPr txBox="1"/>
          <p:nvPr/>
        </p:nvSpPr>
        <p:spPr>
          <a:xfrm>
            <a:off x="0" y="6345988"/>
            <a:ext cx="10812780" cy="523220"/>
          </a:xfrm>
          <a:prstGeom prst="rect">
            <a:avLst/>
          </a:prstGeom>
          <a:solidFill>
            <a:schemeClr val="bg1"/>
          </a:solidFill>
        </p:spPr>
        <p:txBody>
          <a:bodyPr wrap="square">
            <a:spAutoFit/>
          </a:bodyPr>
          <a:lstStyle/>
          <a:p>
            <a:endParaRPr lang="en-US" sz="1400" dirty="0"/>
          </a:p>
          <a:p>
            <a:r>
              <a:rPr lang="en-US" sz="1400" dirty="0"/>
              <a:t>https://</a:t>
            </a:r>
            <a:r>
              <a:rPr lang="en-US" sz="1400" dirty="0" err="1"/>
              <a:t>www.cancer.gov</a:t>
            </a:r>
            <a:r>
              <a:rPr lang="en-US" sz="1400" dirty="0"/>
              <a:t>/research/areas/childhood/childhood-cancer-data-initiative/stories/patients</a:t>
            </a:r>
          </a:p>
        </p:txBody>
      </p:sp>
      <p:sp>
        <p:nvSpPr>
          <p:cNvPr id="40" name="Rectangle 39">
            <a:extLst>
              <a:ext uri="{FF2B5EF4-FFF2-40B4-BE49-F238E27FC236}">
                <a16:creationId xmlns:a16="http://schemas.microsoft.com/office/drawing/2014/main" id="{48A74B8C-8F63-13EA-EA34-0B1D61FAE6DB}"/>
              </a:ext>
            </a:extLst>
          </p:cNvPr>
          <p:cNvSpPr/>
          <p:nvPr/>
        </p:nvSpPr>
        <p:spPr>
          <a:xfrm>
            <a:off x="7227904" y="-7137"/>
            <a:ext cx="158359" cy="6616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7DDF86-8DE3-63C4-DC6D-FB6A33BCB4D3}"/>
              </a:ext>
            </a:extLst>
          </p:cNvPr>
          <p:cNvSpPr/>
          <p:nvPr/>
        </p:nvSpPr>
        <p:spPr>
          <a:xfrm rot="16200000">
            <a:off x="9740703" y="-2519293"/>
            <a:ext cx="57772" cy="5083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1278FBB-6A3B-77D2-72A6-6995B8D07198}"/>
              </a:ext>
            </a:extLst>
          </p:cNvPr>
          <p:cNvSpPr/>
          <p:nvPr/>
        </p:nvSpPr>
        <p:spPr>
          <a:xfrm>
            <a:off x="12141614" y="-490841"/>
            <a:ext cx="158359" cy="6616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3452CD6-B6B4-4C24-534B-BC81B475E6FB}"/>
              </a:ext>
            </a:extLst>
          </p:cNvPr>
          <p:cNvSpPr txBox="1"/>
          <p:nvPr/>
        </p:nvSpPr>
        <p:spPr>
          <a:xfrm>
            <a:off x="155629" y="1641864"/>
            <a:ext cx="7423568" cy="3908762"/>
          </a:xfrm>
          <a:prstGeom prst="rect">
            <a:avLst/>
          </a:prstGeom>
          <a:noFill/>
        </p:spPr>
        <p:txBody>
          <a:bodyPr wrap="square">
            <a:spAutoFit/>
          </a:bodyPr>
          <a:lstStyle/>
          <a:p>
            <a:pPr marL="0" indent="0">
              <a:buNone/>
            </a:pPr>
            <a:r>
              <a:rPr lang="en-US" sz="3000" b="1" dirty="0">
                <a:solidFill>
                  <a:schemeClr val="accent1"/>
                </a:solidFill>
              </a:rPr>
              <a:t>National Childhood Cancer Data Initiative </a:t>
            </a:r>
          </a:p>
          <a:p>
            <a:pPr marL="0" indent="0">
              <a:buNone/>
            </a:pPr>
            <a:endParaRPr lang="en-US" sz="1200" dirty="0">
              <a:solidFill>
                <a:schemeClr val="accent1"/>
              </a:solidFill>
            </a:endParaRPr>
          </a:p>
          <a:p>
            <a:pPr marL="171450" indent="-171450">
              <a:buFont typeface="Arial" panose="020B0604020202020204" pitchFamily="34" charset="0"/>
              <a:buChar char="•"/>
            </a:pPr>
            <a:r>
              <a:rPr lang="en-US" sz="2600" dirty="0"/>
              <a:t>Aims to pool data for every US child, adolescent    &amp; young adult with cancer, using cancer registry   data to create the largest, strongest possible     dataset for research</a:t>
            </a:r>
          </a:p>
          <a:p>
            <a:pPr marL="171450" indent="-171450">
              <a:buFont typeface="Arial" panose="020B0604020202020204" pitchFamily="34" charset="0"/>
              <a:buChar char="•"/>
            </a:pPr>
            <a:endParaRPr lang="en-US" sz="1200" dirty="0"/>
          </a:p>
          <a:p>
            <a:pPr marL="171450" indent="-171450"/>
            <a:endParaRPr lang="en-US" sz="1200" dirty="0"/>
          </a:p>
          <a:p>
            <a:pPr marL="171450" indent="-171450">
              <a:buFont typeface="Arial" panose="020B0604020202020204" pitchFamily="34" charset="0"/>
              <a:buChar char="•"/>
            </a:pPr>
            <a:r>
              <a:rPr lang="en-US" sz="2600" dirty="0"/>
              <a:t>This initiative needs data from every state. </a:t>
            </a:r>
            <a:r>
              <a:rPr lang="en-US" sz="2600" dirty="0">
                <a:solidFill>
                  <a:schemeClr val="accent1"/>
                </a:solidFill>
              </a:rPr>
              <a:t>Funding for all state cancer registries is critical</a:t>
            </a:r>
          </a:p>
          <a:p>
            <a:endParaRPr lang="en-US" sz="2600" dirty="0">
              <a:solidFill>
                <a:srgbClr val="00B0F0"/>
              </a:solidFill>
            </a:endParaRPr>
          </a:p>
        </p:txBody>
      </p:sp>
      <p:sp>
        <p:nvSpPr>
          <p:cNvPr id="45" name="TextBox 44">
            <a:extLst>
              <a:ext uri="{FF2B5EF4-FFF2-40B4-BE49-F238E27FC236}">
                <a16:creationId xmlns:a16="http://schemas.microsoft.com/office/drawing/2014/main" id="{29F25ED6-67E7-CB9F-AE0D-036AD8163135}"/>
              </a:ext>
            </a:extLst>
          </p:cNvPr>
          <p:cNvSpPr txBox="1"/>
          <p:nvPr/>
        </p:nvSpPr>
        <p:spPr>
          <a:xfrm>
            <a:off x="10585956" y="5439259"/>
            <a:ext cx="1535087" cy="1477328"/>
          </a:xfrm>
          <a:prstGeom prst="rect">
            <a:avLst/>
          </a:prstGeom>
          <a:solidFill>
            <a:schemeClr val="bg1"/>
          </a:solidFill>
        </p:spPr>
        <p:txBody>
          <a:bodyPr wrap="square" rtlCol="0">
            <a:spAutoFit/>
          </a:bodyPr>
          <a:lstStyle/>
          <a:p>
            <a:pPr algn="ctr"/>
            <a:r>
              <a:rPr lang="en-US" dirty="0"/>
              <a:t>America’s children    with cancer</a:t>
            </a:r>
          </a:p>
          <a:p>
            <a:pPr algn="ctr"/>
            <a:endParaRPr lang="en-US" dirty="0"/>
          </a:p>
          <a:p>
            <a:pPr algn="ctr"/>
            <a:endParaRPr lang="en-US" dirty="0"/>
          </a:p>
        </p:txBody>
      </p:sp>
      <p:cxnSp>
        <p:nvCxnSpPr>
          <p:cNvPr id="2" name="Straight Connector 1">
            <a:extLst>
              <a:ext uri="{FF2B5EF4-FFF2-40B4-BE49-F238E27FC236}">
                <a16:creationId xmlns:a16="http://schemas.microsoft.com/office/drawing/2014/main" id="{013B5F81-1ED1-2D18-9EE4-289735117253}"/>
              </a:ext>
            </a:extLst>
          </p:cNvPr>
          <p:cNvCxnSpPr>
            <a:cxnSpLocks/>
          </p:cNvCxnSpPr>
          <p:nvPr/>
        </p:nvCxnSpPr>
        <p:spPr>
          <a:xfrm>
            <a:off x="99060" y="6554928"/>
            <a:ext cx="11879580"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59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0E2FE-BADC-AF4E-BDE4-A7BB543D7C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5ECAF9-0466-39F2-C2FF-CEBA788F845E}"/>
              </a:ext>
            </a:extLst>
          </p:cNvPr>
          <p:cNvPicPr>
            <a:picLocks noChangeAspect="1"/>
          </p:cNvPicPr>
          <p:nvPr/>
        </p:nvPicPr>
        <p:blipFill>
          <a:blip r:embed="rId3">
            <a:alphaModFix amt="45000"/>
          </a:blip>
          <a:srcRect b="16"/>
          <a:stretch>
            <a:fillRect/>
          </a:stretch>
        </p:blipFill>
        <p:spPr>
          <a:xfrm>
            <a:off x="20" y="-7624"/>
            <a:ext cx="12191981" cy="6887365"/>
          </a:xfrm>
          <a:prstGeom prst="rect">
            <a:avLst/>
          </a:prstGeom>
          <a:solidFill>
            <a:schemeClr val="bg1">
              <a:alpha val="53220"/>
            </a:schemeClr>
          </a:solidFill>
        </p:spPr>
      </p:pic>
      <p:sp>
        <p:nvSpPr>
          <p:cNvPr id="7" name="Title 1">
            <a:extLst>
              <a:ext uri="{FF2B5EF4-FFF2-40B4-BE49-F238E27FC236}">
                <a16:creationId xmlns:a16="http://schemas.microsoft.com/office/drawing/2014/main" id="{D0B1CC0D-BF14-19C1-B3E8-451E91AEC55E}"/>
              </a:ext>
            </a:extLst>
          </p:cNvPr>
          <p:cNvSpPr>
            <a:spLocks noGrp="1"/>
          </p:cNvSpPr>
          <p:nvPr>
            <p:ph type="title"/>
          </p:nvPr>
        </p:nvSpPr>
        <p:spPr>
          <a:xfrm>
            <a:off x="161365" y="-33803"/>
            <a:ext cx="11911365" cy="1325563"/>
          </a:xfrm>
        </p:spPr>
        <p:txBody>
          <a:bodyPr>
            <a:normAutofit/>
          </a:bodyPr>
          <a:lstStyle/>
          <a:p>
            <a:pPr algn="ctr"/>
            <a:r>
              <a:rPr lang="en-US" dirty="0"/>
              <a:t>4. We provide data for many</a:t>
            </a:r>
            <a:br>
              <a:rPr lang="en-US" dirty="0"/>
            </a:br>
            <a:r>
              <a:rPr lang="en-US" dirty="0"/>
              <a:t>important public health interventions</a:t>
            </a:r>
          </a:p>
        </p:txBody>
      </p:sp>
      <p:sp>
        <p:nvSpPr>
          <p:cNvPr id="8" name="Content Placeholder 2">
            <a:extLst>
              <a:ext uri="{FF2B5EF4-FFF2-40B4-BE49-F238E27FC236}">
                <a16:creationId xmlns:a16="http://schemas.microsoft.com/office/drawing/2014/main" id="{B535F86B-6C6B-4CE6-58DF-9694C7356D14}"/>
              </a:ext>
            </a:extLst>
          </p:cNvPr>
          <p:cNvSpPr>
            <a:spLocks noGrp="1"/>
          </p:cNvSpPr>
          <p:nvPr>
            <p:ph idx="1"/>
          </p:nvPr>
        </p:nvSpPr>
        <p:spPr>
          <a:xfrm>
            <a:off x="161365" y="1489879"/>
            <a:ext cx="11869270" cy="4816791"/>
          </a:xfrm>
        </p:spPr>
        <p:txBody>
          <a:bodyPr>
            <a:normAutofit/>
          </a:bodyPr>
          <a:lstStyle/>
          <a:p>
            <a:pPr marL="0" indent="0">
              <a:buNone/>
            </a:pPr>
            <a:r>
              <a:rPr lang="en-US" dirty="0">
                <a:solidFill>
                  <a:schemeClr val="accent1"/>
                </a:solidFill>
              </a:rPr>
              <a:t>EXAMPLES</a:t>
            </a:r>
          </a:p>
          <a:p>
            <a:pPr marL="0" indent="0">
              <a:buNone/>
            </a:pPr>
            <a:r>
              <a:rPr lang="en-US" dirty="0"/>
              <a:t>Breast &amp; Cervical Cancer Early Detection Program</a:t>
            </a:r>
          </a:p>
          <a:p>
            <a:pPr marL="1087438" indent="-1141413"/>
            <a:r>
              <a:rPr lang="en-US" sz="2400" dirty="0"/>
              <a:t>Congressionally mandated CDC-funded screening for low-income women</a:t>
            </a:r>
          </a:p>
          <a:p>
            <a:pPr marL="0" indent="0">
              <a:buNone/>
            </a:pPr>
            <a:r>
              <a:rPr lang="en-US" dirty="0"/>
              <a:t>Comprehensive Cancer Collaboration</a:t>
            </a:r>
          </a:p>
          <a:p>
            <a:pPr marL="1087438" indent="-1141413"/>
            <a:r>
              <a:rPr lang="en-US" sz="2400" dirty="0"/>
              <a:t>Cancer coalitions in all states to reduce the burden of cancer</a:t>
            </a:r>
          </a:p>
          <a:p>
            <a:pPr marL="0" indent="0">
              <a:buNone/>
            </a:pPr>
            <a:r>
              <a:rPr lang="en-US" dirty="0"/>
              <a:t>NCI Cancer Center Support Grants (P30)</a:t>
            </a:r>
          </a:p>
          <a:p>
            <a:pPr marL="1087438" indent="-1141413"/>
            <a:r>
              <a:rPr lang="en-US" sz="2400" dirty="0"/>
              <a:t>57 NCI-designated Comprehensive Cancer Centers, whose work includes outreach to reduce cancer burden in catchment areas</a:t>
            </a:r>
          </a:p>
          <a:p>
            <a:pPr marL="0" indent="0">
              <a:buNone/>
            </a:pPr>
            <a:r>
              <a:rPr lang="en-US" dirty="0"/>
              <a:t>World Trade Center Health Program</a:t>
            </a:r>
          </a:p>
          <a:p>
            <a:pPr marL="1087438" indent="-1141413"/>
            <a:r>
              <a:rPr lang="en-US" sz="2400" dirty="0"/>
              <a:t>Covers health care for 137,000 responders and survivors</a:t>
            </a:r>
          </a:p>
          <a:p>
            <a:endParaRPr lang="en-US" dirty="0">
              <a:latin typeface="rustica"/>
            </a:endParaRPr>
          </a:p>
        </p:txBody>
      </p:sp>
      <p:sp>
        <p:nvSpPr>
          <p:cNvPr id="14" name="TextBox 13">
            <a:extLst>
              <a:ext uri="{FF2B5EF4-FFF2-40B4-BE49-F238E27FC236}">
                <a16:creationId xmlns:a16="http://schemas.microsoft.com/office/drawing/2014/main" id="{6149D8AD-7B62-7938-2BEE-D942F49F77ED}"/>
              </a:ext>
            </a:extLst>
          </p:cNvPr>
          <p:cNvSpPr txBox="1"/>
          <p:nvPr/>
        </p:nvSpPr>
        <p:spPr>
          <a:xfrm>
            <a:off x="99060" y="6529547"/>
            <a:ext cx="19367280" cy="307777"/>
          </a:xfrm>
          <a:prstGeom prst="rect">
            <a:avLst/>
          </a:prstGeom>
          <a:noFill/>
        </p:spPr>
        <p:txBody>
          <a:bodyPr wrap="square">
            <a:spAutoFit/>
          </a:bodyPr>
          <a:lstStyle/>
          <a:p>
            <a:r>
              <a:rPr lang="en-US" sz="1400" dirty="0"/>
              <a:t>White et al, Cancer. 2017 Dec 15;123(Suppl 24):4969–4976</a:t>
            </a:r>
            <a:r>
              <a:rPr lang="en-US" sz="1400" dirty="0">
                <a:latin typeface="system-ui"/>
              </a:rPr>
              <a:t>.                                https://</a:t>
            </a:r>
            <a:r>
              <a:rPr lang="en-US" sz="1400" dirty="0" err="1">
                <a:latin typeface="system-ui"/>
              </a:rPr>
              <a:t>www.cancer.gov</a:t>
            </a:r>
            <a:r>
              <a:rPr lang="en-US" sz="1400" dirty="0">
                <a:latin typeface="system-ui"/>
              </a:rPr>
              <a:t>/research/infrastructure/cancer-centers</a:t>
            </a:r>
            <a:endParaRPr lang="en-US" sz="1400" dirty="0"/>
          </a:p>
        </p:txBody>
      </p:sp>
      <p:cxnSp>
        <p:nvCxnSpPr>
          <p:cNvPr id="21" name="Straight Connector 20">
            <a:extLst>
              <a:ext uri="{FF2B5EF4-FFF2-40B4-BE49-F238E27FC236}">
                <a16:creationId xmlns:a16="http://schemas.microsoft.com/office/drawing/2014/main" id="{5EA5F7A2-0303-C2E9-1447-94882F5ABE3C}"/>
              </a:ext>
            </a:extLst>
          </p:cNvPr>
          <p:cNvCxnSpPr/>
          <p:nvPr/>
        </p:nvCxnSpPr>
        <p:spPr>
          <a:xfrm>
            <a:off x="594360" y="1144324"/>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934189-91B1-23CD-C808-DF1968ED5199}"/>
              </a:ext>
            </a:extLst>
          </p:cNvPr>
          <p:cNvCxnSpPr>
            <a:cxnSpLocks/>
          </p:cNvCxnSpPr>
          <p:nvPr/>
        </p:nvCxnSpPr>
        <p:spPr>
          <a:xfrm>
            <a:off x="99060" y="6488668"/>
            <a:ext cx="1075736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20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FC311-7887-EEFD-530E-11F871D649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64BA749-561A-0521-9DC3-97DFAADF8212}"/>
              </a:ext>
            </a:extLst>
          </p:cNvPr>
          <p:cNvSpPr txBox="1"/>
          <p:nvPr/>
        </p:nvSpPr>
        <p:spPr>
          <a:xfrm>
            <a:off x="717957" y="5474911"/>
            <a:ext cx="10832483" cy="892552"/>
          </a:xfrm>
          <a:prstGeom prst="rect">
            <a:avLst/>
          </a:prstGeom>
          <a:noFill/>
        </p:spPr>
        <p:txBody>
          <a:bodyPr wrap="square">
            <a:spAutoFit/>
          </a:bodyPr>
          <a:lstStyle/>
          <a:p>
            <a:r>
              <a:rPr lang="en-US" sz="2600" dirty="0"/>
              <a:t>Lung cancer screening interventions in Vermont targeted resources to areas of greatest need, based on smoking prevalence &amp; lung cancer incidence</a:t>
            </a:r>
          </a:p>
        </p:txBody>
      </p:sp>
      <p:sp>
        <p:nvSpPr>
          <p:cNvPr id="10" name="Title 1">
            <a:extLst>
              <a:ext uri="{FF2B5EF4-FFF2-40B4-BE49-F238E27FC236}">
                <a16:creationId xmlns:a16="http://schemas.microsoft.com/office/drawing/2014/main" id="{C938027E-4D7C-C256-298A-BF9CD1BCC9E1}"/>
              </a:ext>
            </a:extLst>
          </p:cNvPr>
          <p:cNvSpPr txBox="1">
            <a:spLocks/>
          </p:cNvSpPr>
          <p:nvPr/>
        </p:nvSpPr>
        <p:spPr>
          <a:xfrm>
            <a:off x="161365" y="-33803"/>
            <a:ext cx="11911365" cy="132556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b="0" i="0" kern="1200" spc="100" baseline="0">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4. We provide data for many</a:t>
            </a:r>
          </a:p>
          <a:p>
            <a:pPr algn="ctr"/>
            <a:r>
              <a:rPr lang="en-US" dirty="0"/>
              <a:t>important public health interventions</a:t>
            </a:r>
          </a:p>
        </p:txBody>
      </p:sp>
      <p:cxnSp>
        <p:nvCxnSpPr>
          <p:cNvPr id="11" name="Straight Connector 10">
            <a:extLst>
              <a:ext uri="{FF2B5EF4-FFF2-40B4-BE49-F238E27FC236}">
                <a16:creationId xmlns:a16="http://schemas.microsoft.com/office/drawing/2014/main" id="{4D4D1CCC-260D-2878-B815-D3BBA85ED7D1}"/>
              </a:ext>
            </a:extLst>
          </p:cNvPr>
          <p:cNvCxnSpPr/>
          <p:nvPr/>
        </p:nvCxnSpPr>
        <p:spPr>
          <a:xfrm>
            <a:off x="594360" y="1220524"/>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BB69133-BF9E-113A-AD87-B8A5F4082A80}"/>
              </a:ext>
            </a:extLst>
          </p:cNvPr>
          <p:cNvGrpSpPr/>
          <p:nvPr/>
        </p:nvGrpSpPr>
        <p:grpSpPr>
          <a:xfrm>
            <a:off x="1569720" y="2011228"/>
            <a:ext cx="8046721" cy="3342479"/>
            <a:chOff x="243840" y="3150396"/>
            <a:chExt cx="8046721" cy="3342479"/>
          </a:xfrm>
        </p:grpSpPr>
        <p:pic>
          <p:nvPicPr>
            <p:cNvPr id="4" name="Picture 3">
              <a:extLst>
                <a:ext uri="{FF2B5EF4-FFF2-40B4-BE49-F238E27FC236}">
                  <a16:creationId xmlns:a16="http://schemas.microsoft.com/office/drawing/2014/main" id="{BA39F9A8-EA00-3BFB-F8B1-2640A06DE901}"/>
                </a:ext>
              </a:extLst>
            </p:cNvPr>
            <p:cNvPicPr>
              <a:picLocks noChangeAspect="1"/>
            </p:cNvPicPr>
            <p:nvPr/>
          </p:nvPicPr>
          <p:blipFill>
            <a:blip r:embed="rId3"/>
            <a:srcRect r="53062"/>
            <a:stretch>
              <a:fillRect/>
            </a:stretch>
          </p:blipFill>
          <p:spPr>
            <a:xfrm>
              <a:off x="243840" y="3150397"/>
              <a:ext cx="3825240" cy="3342478"/>
            </a:xfrm>
            <a:prstGeom prst="rect">
              <a:avLst/>
            </a:prstGeom>
          </p:spPr>
        </p:pic>
        <p:pic>
          <p:nvPicPr>
            <p:cNvPr id="7" name="Image 0" descr="preencoded.png">
              <a:extLst>
                <a:ext uri="{FF2B5EF4-FFF2-40B4-BE49-F238E27FC236}">
                  <a16:creationId xmlns:a16="http://schemas.microsoft.com/office/drawing/2014/main" id="{53F62493-AEE5-2817-9D4A-347678941917}"/>
                </a:ext>
              </a:extLst>
            </p:cNvPr>
            <p:cNvPicPr>
              <a:picLocks noChangeAspect="1"/>
            </p:cNvPicPr>
            <p:nvPr/>
          </p:nvPicPr>
          <p:blipFill>
            <a:blip r:embed="rId4"/>
            <a:srcRect t="795" r="47324" b="38437"/>
            <a:stretch>
              <a:fillRect/>
            </a:stretch>
          </p:blipFill>
          <p:spPr>
            <a:xfrm>
              <a:off x="4126177" y="3150396"/>
              <a:ext cx="4164384" cy="3342479"/>
            </a:xfrm>
            <a:prstGeom prst="rect">
              <a:avLst/>
            </a:prstGeom>
            <a:solidFill>
              <a:schemeClr val="tx1"/>
            </a:solidFill>
          </p:spPr>
        </p:pic>
        <p:sp>
          <p:nvSpPr>
            <p:cNvPr id="8" name="TextBox 7">
              <a:extLst>
                <a:ext uri="{FF2B5EF4-FFF2-40B4-BE49-F238E27FC236}">
                  <a16:creationId xmlns:a16="http://schemas.microsoft.com/office/drawing/2014/main" id="{17A8E28F-97B3-8190-0B0D-9EA4D8463E8E}"/>
                </a:ext>
              </a:extLst>
            </p:cNvPr>
            <p:cNvSpPr txBox="1"/>
            <p:nvPr/>
          </p:nvSpPr>
          <p:spPr>
            <a:xfrm>
              <a:off x="6492240" y="4968240"/>
              <a:ext cx="1767840" cy="738664"/>
            </a:xfrm>
            <a:prstGeom prst="rect">
              <a:avLst/>
            </a:prstGeom>
            <a:solidFill>
              <a:schemeClr val="tx1">
                <a:lumMod val="95000"/>
              </a:schemeClr>
            </a:solidFill>
          </p:spPr>
          <p:txBody>
            <a:bodyPr wrap="square" rtlCol="0">
              <a:spAutoFit/>
            </a:bodyPr>
            <a:lstStyle/>
            <a:p>
              <a:r>
                <a:rPr lang="en-US" sz="1400" dirty="0">
                  <a:solidFill>
                    <a:schemeClr val="bg1"/>
                  </a:solidFill>
                </a:rPr>
                <a:t>VT lung cancer age-adjusted incidence 2017-21</a:t>
              </a:r>
            </a:p>
          </p:txBody>
        </p:sp>
        <p:sp>
          <p:nvSpPr>
            <p:cNvPr id="12" name="Up Arrow 11">
              <a:extLst>
                <a:ext uri="{FF2B5EF4-FFF2-40B4-BE49-F238E27FC236}">
                  <a16:creationId xmlns:a16="http://schemas.microsoft.com/office/drawing/2014/main" id="{4A807165-6F64-8BF3-B780-6AD7CFC48DEB}"/>
                </a:ext>
              </a:extLst>
            </p:cNvPr>
            <p:cNvSpPr/>
            <p:nvPr/>
          </p:nvSpPr>
          <p:spPr>
            <a:xfrm rot="5400000" flipH="1">
              <a:off x="5167256" y="3322319"/>
              <a:ext cx="273423" cy="609599"/>
            </a:xfrm>
            <a:prstGeom prst="upArrow">
              <a:avLst>
                <a:gd name="adj1" fmla="val 432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844A3215-56E2-7AE9-BAD9-069D3C7E1144}"/>
                </a:ext>
              </a:extLst>
            </p:cNvPr>
            <p:cNvSpPr/>
            <p:nvPr/>
          </p:nvSpPr>
          <p:spPr>
            <a:xfrm rot="16200000" flipH="1">
              <a:off x="6812952" y="3306180"/>
              <a:ext cx="273423" cy="609599"/>
            </a:xfrm>
            <a:prstGeom prst="upArrow">
              <a:avLst>
                <a:gd name="adj1" fmla="val 43200"/>
                <a:gd name="adj2" fmla="val 78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74DFBDA-5D93-7C1B-E8D4-3C6F149B4FAC}"/>
                </a:ext>
              </a:extLst>
            </p:cNvPr>
            <p:cNvPicPr>
              <a:picLocks noChangeAspect="1"/>
            </p:cNvPicPr>
            <p:nvPr/>
          </p:nvPicPr>
          <p:blipFill>
            <a:blip r:embed="rId5"/>
            <a:stretch>
              <a:fillRect/>
            </a:stretch>
          </p:blipFill>
          <p:spPr>
            <a:xfrm>
              <a:off x="5080001" y="4757449"/>
              <a:ext cx="635000" cy="304800"/>
            </a:xfrm>
            <a:prstGeom prst="rect">
              <a:avLst/>
            </a:prstGeom>
          </p:spPr>
        </p:pic>
      </p:grpSp>
      <p:sp>
        <p:nvSpPr>
          <p:cNvPr id="18" name="TextBox 17">
            <a:extLst>
              <a:ext uri="{FF2B5EF4-FFF2-40B4-BE49-F238E27FC236}">
                <a16:creationId xmlns:a16="http://schemas.microsoft.com/office/drawing/2014/main" id="{6E58F6A6-4A12-0D5E-4AAD-E0C3E2D479F9}"/>
              </a:ext>
            </a:extLst>
          </p:cNvPr>
          <p:cNvSpPr txBox="1"/>
          <p:nvPr/>
        </p:nvSpPr>
        <p:spPr>
          <a:xfrm>
            <a:off x="0" y="6488668"/>
            <a:ext cx="10832482" cy="338554"/>
          </a:xfrm>
          <a:prstGeom prst="rect">
            <a:avLst/>
          </a:prstGeom>
          <a:noFill/>
        </p:spPr>
        <p:txBody>
          <a:bodyPr wrap="square">
            <a:spAutoFit/>
          </a:bodyPr>
          <a:lstStyle/>
          <a:p>
            <a:r>
              <a:rPr lang="en-US" sz="1600" dirty="0"/>
              <a:t>United States Cancer Statistics: Data Visualizations, CDC,  https://</a:t>
            </a:r>
            <a:r>
              <a:rPr lang="en-US" sz="1600" dirty="0" err="1"/>
              <a:t>gis.cdc.gov</a:t>
            </a:r>
            <a:r>
              <a:rPr lang="en-US" sz="1600" dirty="0"/>
              <a:t>/cancer/USCS/#/</a:t>
            </a:r>
            <a:r>
              <a:rPr lang="en-US" sz="1600" dirty="0" err="1"/>
              <a:t>StateCountyTerritory</a:t>
            </a:r>
            <a:r>
              <a:rPr lang="en-US" sz="1600" dirty="0"/>
              <a:t>/</a:t>
            </a:r>
          </a:p>
        </p:txBody>
      </p:sp>
      <p:cxnSp>
        <p:nvCxnSpPr>
          <p:cNvPr id="21" name="Straight Connector 20">
            <a:extLst>
              <a:ext uri="{FF2B5EF4-FFF2-40B4-BE49-F238E27FC236}">
                <a16:creationId xmlns:a16="http://schemas.microsoft.com/office/drawing/2014/main" id="{3169DA86-AA26-2B39-4D18-22119622B07F}"/>
              </a:ext>
            </a:extLst>
          </p:cNvPr>
          <p:cNvCxnSpPr>
            <a:cxnSpLocks/>
          </p:cNvCxnSpPr>
          <p:nvPr/>
        </p:nvCxnSpPr>
        <p:spPr>
          <a:xfrm>
            <a:off x="99060" y="6488668"/>
            <a:ext cx="10733422"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81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F4F2-3D12-EDDE-0602-36C919FE9608}"/>
              </a:ext>
            </a:extLst>
          </p:cNvPr>
          <p:cNvSpPr>
            <a:spLocks noGrp="1"/>
          </p:cNvSpPr>
          <p:nvPr>
            <p:ph type="title"/>
          </p:nvPr>
        </p:nvSpPr>
        <p:spPr>
          <a:xfrm>
            <a:off x="81477" y="1685912"/>
            <a:ext cx="7808817" cy="2296151"/>
          </a:xfrm>
        </p:spPr>
        <p:txBody>
          <a:bodyPr>
            <a:normAutofit fontScale="90000"/>
          </a:bodyPr>
          <a:lstStyle/>
          <a:p>
            <a:br>
              <a:rPr lang="en-US" dirty="0"/>
            </a:br>
            <a:br>
              <a:rPr lang="en-US" dirty="0"/>
            </a:br>
            <a:br>
              <a:rPr lang="en-US" b="0" i="0" dirty="0">
                <a:effectLst/>
                <a:latin typeface="system-ui"/>
              </a:rPr>
            </a:br>
            <a:r>
              <a:rPr lang="en-US" b="0" i="0" dirty="0">
                <a:effectLst/>
                <a:latin typeface="system-ui"/>
              </a:rPr>
              <a:t> </a:t>
            </a:r>
            <a:br>
              <a:rPr lang="en-US" sz="3600" b="0" i="0" dirty="0">
                <a:effectLst/>
                <a:latin typeface="system-ui"/>
              </a:rPr>
            </a:br>
            <a:r>
              <a:rPr lang="en-US" sz="3600" b="0" i="0" dirty="0">
                <a:effectLst/>
              </a:rPr>
              <a:t>Early-onset colorectal cancer is  </a:t>
            </a:r>
            <a:r>
              <a:rPr lang="en-US" sz="3600" dirty="0"/>
              <a:t>increasing:</a:t>
            </a:r>
            <a:br>
              <a:rPr lang="en-US" sz="3600" b="0" i="0" dirty="0">
                <a:effectLst/>
                <a:latin typeface="system-ui"/>
              </a:rPr>
            </a:br>
            <a:br>
              <a:rPr lang="en-US" sz="3600" b="0" i="0" dirty="0">
                <a:effectLst/>
                <a:latin typeface="system-ui"/>
              </a:rPr>
            </a:br>
            <a:r>
              <a:rPr lang="en-US" sz="3600" b="0" i="0" dirty="0">
                <a:effectLst/>
              </a:rPr>
              <a:t>- </a:t>
            </a:r>
            <a:r>
              <a:rPr lang="en-US" sz="3600" dirty="0"/>
              <a:t>i</a:t>
            </a:r>
            <a:r>
              <a:rPr lang="en-US" sz="3600" b="0" i="0" dirty="0">
                <a:effectLst/>
              </a:rPr>
              <a:t>n a</a:t>
            </a:r>
            <a:r>
              <a:rPr lang="en-US" sz="3600" dirty="0"/>
              <a:t>ges </a:t>
            </a:r>
            <a:r>
              <a:rPr lang="en-US" sz="3600" b="0" i="0" dirty="0">
                <a:effectLst/>
              </a:rPr>
              <a:t>45-54 by 0.7% per year</a:t>
            </a:r>
            <a:br>
              <a:rPr lang="en-US" sz="3600" b="0" i="0" dirty="0">
                <a:effectLst/>
              </a:rPr>
            </a:br>
            <a:r>
              <a:rPr lang="en-US" sz="3600" b="0" i="0" dirty="0">
                <a:effectLst/>
              </a:rPr>
              <a:t>- in ages 20-44 by 1.5% per year</a:t>
            </a:r>
            <a:br>
              <a:rPr lang="en-US" sz="3600" b="0" i="0" dirty="0">
                <a:effectLst/>
              </a:rPr>
            </a:br>
            <a:br>
              <a:rPr lang="en-US" sz="3600" b="0" i="0" dirty="0">
                <a:effectLst/>
              </a:rPr>
            </a:br>
            <a:r>
              <a:rPr lang="en-US" sz="3600" b="0" i="0" dirty="0">
                <a:effectLst/>
              </a:rPr>
              <a:t>And the Colon Cancer Family Registry, using cancer registry data has taught us a lot about inherited cancer syndromes &amp; early-onset </a:t>
            </a:r>
            <a:r>
              <a:rPr lang="en-US" sz="3600" dirty="0"/>
              <a:t>cancer (&gt;700 published research papers) </a:t>
            </a:r>
          </a:p>
        </p:txBody>
      </p:sp>
      <p:pic>
        <p:nvPicPr>
          <p:cNvPr id="7170" name="Picture 2">
            <a:extLst>
              <a:ext uri="{FF2B5EF4-FFF2-40B4-BE49-F238E27FC236}">
                <a16:creationId xmlns:a16="http://schemas.microsoft.com/office/drawing/2014/main" id="{3E43A4E9-6FF4-758E-0653-1C4229892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94" r="66840" b="27079"/>
          <a:stretch/>
        </p:blipFill>
        <p:spPr bwMode="auto">
          <a:xfrm>
            <a:off x="7890294" y="1630046"/>
            <a:ext cx="4136547" cy="353885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B8B-81DA-AA34-91A4-F3775861C820}"/>
              </a:ext>
            </a:extLst>
          </p:cNvPr>
          <p:cNvSpPr txBox="1"/>
          <p:nvPr/>
        </p:nvSpPr>
        <p:spPr>
          <a:xfrm>
            <a:off x="0" y="6492875"/>
            <a:ext cx="12029048" cy="369332"/>
          </a:xfrm>
          <a:prstGeom prst="rect">
            <a:avLst/>
          </a:prstGeom>
          <a:noFill/>
        </p:spPr>
        <p:txBody>
          <a:bodyPr wrap="square" rtlCol="0">
            <a:spAutoFit/>
          </a:bodyPr>
          <a:lstStyle/>
          <a:p>
            <a:r>
              <a:rPr lang="en-US" dirty="0"/>
              <a:t>		</a:t>
            </a:r>
          </a:p>
        </p:txBody>
      </p:sp>
      <p:sp>
        <p:nvSpPr>
          <p:cNvPr id="3" name="Title 1">
            <a:extLst>
              <a:ext uri="{FF2B5EF4-FFF2-40B4-BE49-F238E27FC236}">
                <a16:creationId xmlns:a16="http://schemas.microsoft.com/office/drawing/2014/main" id="{66155951-885A-9B23-E0C2-9F7629A3F45D}"/>
              </a:ext>
            </a:extLst>
          </p:cNvPr>
          <p:cNvSpPr txBox="1">
            <a:spLocks/>
          </p:cNvSpPr>
          <p:nvPr/>
        </p:nvSpPr>
        <p:spPr>
          <a:xfrm>
            <a:off x="594360" y="-12693"/>
            <a:ext cx="117944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rial" panose="020B0604020202020204" pitchFamily="34" charset="0"/>
                <a:cs typeface="Arial" panose="020B0604020202020204" pitchFamily="34" charset="0"/>
              </a:rPr>
              <a:t>5. We identify concerning trends over time</a:t>
            </a:r>
          </a:p>
        </p:txBody>
      </p:sp>
      <p:cxnSp>
        <p:nvCxnSpPr>
          <p:cNvPr id="7" name="Straight Connector 6">
            <a:extLst>
              <a:ext uri="{FF2B5EF4-FFF2-40B4-BE49-F238E27FC236}">
                <a16:creationId xmlns:a16="http://schemas.microsoft.com/office/drawing/2014/main" id="{6B845AFF-CB67-6EC5-1EA3-847087EBFBD9}"/>
              </a:ext>
            </a:extLst>
          </p:cNvPr>
          <p:cNvCxnSpPr/>
          <p:nvPr/>
        </p:nvCxnSpPr>
        <p:spPr>
          <a:xfrm>
            <a:off x="594360" y="1051560"/>
            <a:ext cx="11140440" cy="0"/>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A967E4-FF36-9E25-E2AE-DAA297457AAA}"/>
              </a:ext>
            </a:extLst>
          </p:cNvPr>
          <p:cNvSpPr txBox="1"/>
          <p:nvPr/>
        </p:nvSpPr>
        <p:spPr>
          <a:xfrm>
            <a:off x="9585960" y="3427425"/>
            <a:ext cx="2148840" cy="915975"/>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FFE9A7E1-7E6C-40D2-2819-B395D3C22E75}"/>
              </a:ext>
            </a:extLst>
          </p:cNvPr>
          <p:cNvSpPr txBox="1"/>
          <p:nvPr/>
        </p:nvSpPr>
        <p:spPr>
          <a:xfrm>
            <a:off x="9982200" y="2654906"/>
            <a:ext cx="1819836" cy="747994"/>
          </a:xfrm>
          <a:prstGeom prst="rect">
            <a:avLst/>
          </a:prstGeom>
          <a:noFill/>
          <a:ln w="38100">
            <a:solidFill>
              <a:srgbClr val="FF0000"/>
            </a:solidFill>
          </a:ln>
        </p:spPr>
        <p:txBody>
          <a:bodyPr wrap="square" rtlCol="0">
            <a:spAutoFit/>
          </a:bodyPr>
          <a:lstStyle/>
          <a:p>
            <a:endParaRPr lang="en-US" dirty="0"/>
          </a:p>
        </p:txBody>
      </p:sp>
      <p:sp>
        <p:nvSpPr>
          <p:cNvPr id="6" name="TextBox 5">
            <a:extLst>
              <a:ext uri="{FF2B5EF4-FFF2-40B4-BE49-F238E27FC236}">
                <a16:creationId xmlns:a16="http://schemas.microsoft.com/office/drawing/2014/main" id="{1A4EEA11-0A75-AC6D-BFC8-E0AF69F63264}"/>
              </a:ext>
            </a:extLst>
          </p:cNvPr>
          <p:cNvSpPr txBox="1"/>
          <p:nvPr/>
        </p:nvSpPr>
        <p:spPr>
          <a:xfrm>
            <a:off x="-1" y="6492875"/>
            <a:ext cx="8784771" cy="369332"/>
          </a:xfrm>
          <a:prstGeom prst="rect">
            <a:avLst/>
          </a:prstGeom>
          <a:noFill/>
        </p:spPr>
        <p:txBody>
          <a:bodyPr wrap="square">
            <a:spAutoFit/>
          </a:bodyPr>
          <a:lstStyle/>
          <a:p>
            <a:r>
              <a:rPr lang="en-US" dirty="0">
                <a:latin typeface="system-ui"/>
              </a:rPr>
              <a:t>Abboud et al. Cancers. 2025;17(9):1500                                     https://</a:t>
            </a:r>
            <a:r>
              <a:rPr lang="en-US" dirty="0" err="1">
                <a:latin typeface="system-ui"/>
              </a:rPr>
              <a:t>coloncfr.org</a:t>
            </a:r>
            <a:r>
              <a:rPr lang="en-US" dirty="0">
                <a:latin typeface="system-ui"/>
              </a:rPr>
              <a:t>/</a:t>
            </a:r>
            <a:endParaRPr lang="en-US" b="0" i="0" dirty="0">
              <a:effectLst/>
              <a:latin typeface="system-ui"/>
            </a:endParaRPr>
          </a:p>
        </p:txBody>
      </p:sp>
      <p:cxnSp>
        <p:nvCxnSpPr>
          <p:cNvPr id="11" name="Straight Connector 10">
            <a:extLst>
              <a:ext uri="{FF2B5EF4-FFF2-40B4-BE49-F238E27FC236}">
                <a16:creationId xmlns:a16="http://schemas.microsoft.com/office/drawing/2014/main" id="{653B6F27-3624-3E17-BB7C-BF1611531D58}"/>
              </a:ext>
            </a:extLst>
          </p:cNvPr>
          <p:cNvCxnSpPr>
            <a:cxnSpLocks/>
          </p:cNvCxnSpPr>
          <p:nvPr/>
        </p:nvCxnSpPr>
        <p:spPr>
          <a:xfrm>
            <a:off x="99060" y="6488668"/>
            <a:ext cx="10757362" cy="4207"/>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099546"/>
      </p:ext>
    </p:extLst>
  </p:cSld>
  <p:clrMapOvr>
    <a:masterClrMapping/>
  </p:clrMapOvr>
</p:sld>
</file>

<file path=ppt/theme/theme1.xml><?xml version="1.0" encoding="utf-8"?>
<a:theme xmlns:a="http://schemas.openxmlformats.org/drawingml/2006/main" name="Custom">
  <a:themeElements>
    <a:clrScheme name="hartford">
      <a:dk1>
        <a:srgbClr val="000000"/>
      </a:dk1>
      <a:lt1>
        <a:srgbClr val="FFFFFF"/>
      </a:lt1>
      <a:dk2>
        <a:srgbClr val="E4E4E4"/>
      </a:dk2>
      <a:lt2>
        <a:srgbClr val="8A9EA5"/>
      </a:lt2>
      <a:accent1>
        <a:srgbClr val="EFCEA0"/>
      </a:accent1>
      <a:accent2>
        <a:srgbClr val="B6BCB5"/>
      </a:accent2>
      <a:accent3>
        <a:srgbClr val="B7C9CC"/>
      </a:accent3>
      <a:accent4>
        <a:srgbClr val="BA9CA1"/>
      </a:accent4>
      <a:accent5>
        <a:srgbClr val="D9B09C"/>
      </a:accent5>
      <a:accent6>
        <a:srgbClr val="CAA979"/>
      </a:accent6>
      <a:hlink>
        <a:srgbClr val="5F7E86"/>
      </a:hlink>
      <a:folHlink>
        <a:srgbClr val="BB8F5A"/>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235A43AF1BCD4C8021B3BD7F06680E" ma:contentTypeVersion="4" ma:contentTypeDescription="Create a new document." ma:contentTypeScope="" ma:versionID="cb46c022d4133d877771ea957571c005">
  <xsd:schema xmlns:xsd="http://www.w3.org/2001/XMLSchema" xmlns:xs="http://www.w3.org/2001/XMLSchema" xmlns:p="http://schemas.microsoft.com/office/2006/metadata/properties" xmlns:ns2="5af0cabf-7064-4aae-b1d3-da376a612e71" targetNamespace="http://schemas.microsoft.com/office/2006/metadata/properties" ma:root="true" ma:fieldsID="2fc211857761acef2bd953b7700fe7e7" ns2:_="">
    <xsd:import namespace="5af0cabf-7064-4aae-b1d3-da376a612e7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f0cabf-7064-4aae-b1d3-da376a612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3.xml><?xml version="1.0" encoding="utf-8"?>
<ds:datastoreItem xmlns:ds="http://schemas.openxmlformats.org/officeDocument/2006/customXml" ds:itemID="{B9E9E4B3-C94A-461A-AD3F-D180271D88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f0cabf-7064-4aae-b1d3-da376a612e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{098E8A95-B71F-40F3-8853-2937D7AF2D4A}tf78853419_win32</Template>
  <TotalTime>9554</TotalTime>
  <Words>2859</Words>
  <Application>Microsoft Office PowerPoint</Application>
  <PresentationFormat>Widescreen</PresentationFormat>
  <Paragraphs>344</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Custom</vt:lpstr>
      <vt:lpstr>PowerPoint Presentation</vt:lpstr>
      <vt:lpstr>PowerPoint Presentation</vt:lpstr>
      <vt:lpstr>2. Registries are a cornerstone of cancer research</vt:lpstr>
      <vt:lpstr>2. Registries are a cornerstone of cancer research</vt:lpstr>
      <vt:lpstr>3. We provide data for many important studies</vt:lpstr>
      <vt:lpstr>3. We provide data for                                  many important studies</vt:lpstr>
      <vt:lpstr>4. We provide data for many important public health interventions</vt:lpstr>
      <vt:lpstr>PowerPoint Presentation</vt:lpstr>
      <vt:lpstr>     Early-onset colorectal cancer is  increasing:  - in ages 45-54 by 0.7% per year - in ages 20-44 by 1.5% per year  And the Colon Cancer Family Registry, using cancer registry data has taught us a lot about inherited cancer syndromes &amp; early-onset cancer (&gt;700 published research papers) </vt:lpstr>
      <vt:lpstr>6. We identify concerning patterns</vt:lpstr>
      <vt:lpstr>7. We inform legislators about cancer in their districts</vt:lpstr>
      <vt:lpstr>8. We inform legislators about concerning trends</vt:lpstr>
      <vt:lpstr>9. We inform public policy</vt:lpstr>
      <vt:lpstr>10. We provide data to investigate community cancer concerns</vt:lpstr>
      <vt:lpstr>PowerPoint Presentation</vt:lpstr>
      <vt:lpstr>11. We identify people at greater risk from cancer</vt:lpstr>
      <vt:lpstr>11. We identify people at greater risk from cancer</vt:lpstr>
      <vt:lpstr>  Tobacco causes at least 12 types of cancer  These cancer rates are very different on the east and west sides of the country  Tobacco-related cancer incidence has decreased significantly in 44 states</vt:lpstr>
      <vt:lpstr>13. Registries help identify causes of cancer</vt:lpstr>
      <vt:lpstr>PowerPoint Presentation</vt:lpstr>
      <vt:lpstr>PowerPoint Presentation</vt:lpstr>
      <vt:lpstr>PowerPoint Presentation</vt:lpstr>
      <vt:lpstr>PowerPoint Presentation</vt:lpstr>
      <vt:lpstr>14. We help understand how complex cancer is</vt:lpstr>
      <vt:lpstr>15. Our data is cited in key clinical guidelines</vt:lpstr>
      <vt:lpstr>PowerPoint Presentation</vt:lpstr>
      <vt:lpstr>PowerPoint Presentation</vt:lpstr>
      <vt:lpstr>17. We help plan for the future</vt:lpstr>
      <vt:lpstr>17. We help plan for the 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Tyler Scott</dc:creator>
  <cp:lastModifiedBy>Judith R. Rees</cp:lastModifiedBy>
  <cp:revision>162</cp:revision>
  <dcterms:created xsi:type="dcterms:W3CDTF">2025-01-14T16:52:01Z</dcterms:created>
  <dcterms:modified xsi:type="dcterms:W3CDTF">2025-06-05T13:59:28Z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0x0101007B235A43AF1BCD4C8021B3BD7F06680E</vt:lpwstr>
  </property>
</Properties>
</file>