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87DC-A05C-4C24-8230-CD728C5D0E0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D0D9F-CCA8-4B3F-8495-A6A14B50E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8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D0D9F-CCA8-4B3F-8495-A6A14B50EF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Health Information Network Messaging System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PHINMS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Center for Disease Control and Prevention (CDC) developed implementation of existing standards for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 and reliable transmittal of messages across the Internet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D0D9F-CCA8-4B3F-8495-A6A14B50EF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3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they still need to register on the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D0D9F-CCA8-4B3F-8495-A6A14B50EF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6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b="1" dirty="0" smtClean="0"/>
              <a:t>SOAP</a:t>
            </a:r>
            <a:r>
              <a:rPr lang="en-US" baseline="0" dirty="0" smtClean="0"/>
              <a:t> = Simple Object Access Protocol                    </a:t>
            </a:r>
            <a:r>
              <a:rPr lang="en-US" b="1" baseline="0" dirty="0" smtClean="0"/>
              <a:t>Rest Web Service </a:t>
            </a:r>
            <a:r>
              <a:rPr lang="en-US" baseline="0" dirty="0" smtClean="0"/>
              <a:t>= Representational State Transfer</a:t>
            </a:r>
          </a:p>
          <a:p>
            <a:r>
              <a:rPr lang="en-US" b="1" baseline="0" dirty="0" smtClean="0"/>
              <a:t>SFTP</a:t>
            </a:r>
            <a:r>
              <a:rPr lang="en-US" baseline="0" dirty="0" smtClean="0"/>
              <a:t> = Secure File Transfer Protocol                 </a:t>
            </a:r>
            <a:r>
              <a:rPr lang="en-US" b="1" baseline="0" dirty="0" smtClean="0"/>
              <a:t>MLLP = </a:t>
            </a:r>
            <a:r>
              <a:rPr lang="en-US" b="0" baseline="0" dirty="0" smtClean="0"/>
              <a:t>Minimum Lower Layer Protocol</a:t>
            </a:r>
            <a:r>
              <a:rPr lang="en-US" b="1" baseline="0" dirty="0" smtClean="0"/>
              <a:t>  </a:t>
            </a:r>
            <a:r>
              <a:rPr lang="en-US" baseline="0" dirty="0" smtClean="0"/>
              <a:t> 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D0D9F-CCA8-4B3F-8495-A6A14B50EF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4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A73-4526-4A6B-9798-C2C202557DD5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1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C4B-004C-4FC9-9C7A-3B8D68AB7E17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48-7907-4670-8000-C23F6CE21B9F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77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9631-C4C6-4A9D-BE2B-530F28291397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6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28D4-1D9E-4A6C-B3EE-57E6DF4114B4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89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C23B-202B-4214-9BBB-68FA35DC771E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84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4713-A572-4099-B63E-BB452D4C6DAB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6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7837-CE32-4857-8CA5-B7927D597FDA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A9E-B87A-4337-A934-FFCD3982A50F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4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12C4-AB26-4150-B219-5F090718AB47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C08B-BB64-4B43-ACBC-9C5C62DFDD46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4367-292A-434A-A6F4-7B1EFE264B96}" type="datetime1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9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6F6C-1017-4EAE-9E5D-36CE1F84E5D1}" type="datetime1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0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4B4F-FD82-492A-81B6-A72EADA4020F}" type="datetime1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3BEB-6952-41EA-B1AB-9297A3380A12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0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B5D9-4CA6-4A5D-9314-6553FB8A82CA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F625-57C9-4DE9-B778-67C0DB9FE422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1629B2-F172-4AAC-BA45-39B0BA17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7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accr.org/pathology-laboratory-electronic-reporting/" TargetMode="External"/><Relationship Id="rId2" Type="http://schemas.openxmlformats.org/officeDocument/2006/relationships/hyperlink" Target="http://www.ccrcal.org/AB2325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751" y="1427747"/>
            <a:ext cx="7766936" cy="1820983"/>
          </a:xfrm>
        </p:spPr>
        <p:txBody>
          <a:bodyPr/>
          <a:lstStyle/>
          <a:p>
            <a:pPr algn="ctr"/>
            <a:r>
              <a:rPr lang="en-US" dirty="0" smtClean="0"/>
              <a:t>AB 2325 – What Registrars Should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Mignon Dryden, CTR</a:t>
            </a:r>
          </a:p>
          <a:p>
            <a:pPr algn="ctr"/>
            <a:r>
              <a:rPr lang="en-US" dirty="0" smtClean="0"/>
              <a:t>April 11, 2018</a:t>
            </a:r>
          </a:p>
          <a:p>
            <a:pPr algn="ctr"/>
            <a:r>
              <a:rPr lang="en-US" dirty="0" smtClean="0"/>
              <a:t>Region 5 Educational Meeting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1" y="6031786"/>
            <a:ext cx="1258847" cy="4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746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925053"/>
            <a:ext cx="8596668" cy="37473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Pathologist reporting </a:t>
            </a:r>
            <a:r>
              <a:rPr lang="en-US" sz="2400" b="1" dirty="0" smtClean="0"/>
              <a:t>DOES NOT </a:t>
            </a:r>
            <a:r>
              <a:rPr lang="en-US" sz="2400" dirty="0" smtClean="0"/>
              <a:t>replace facility requirement to report</a:t>
            </a:r>
          </a:p>
          <a:p>
            <a:r>
              <a:rPr lang="en-US" sz="2400" dirty="0" smtClean="0"/>
              <a:t>Near time pathology reporting is one component of patient’s story</a:t>
            </a:r>
          </a:p>
          <a:p>
            <a:r>
              <a:rPr lang="en-US" sz="2400" dirty="0" smtClean="0"/>
              <a:t>Need facility abstract for complete case (other diagnostic info, treatment, follow-up)</a:t>
            </a:r>
          </a:p>
          <a:p>
            <a:r>
              <a:rPr lang="en-US" sz="2400" dirty="0" smtClean="0"/>
              <a:t>For cases where patient is not seen in a facility, a Path Only case will be made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1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339516"/>
            <a:ext cx="8596668" cy="433287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CCR Activities to date:</a:t>
            </a:r>
          </a:p>
          <a:p>
            <a:r>
              <a:rPr lang="en-US" sz="2400" dirty="0" smtClean="0"/>
              <a:t>CCR website page developed and online</a:t>
            </a:r>
          </a:p>
          <a:p>
            <a:r>
              <a:rPr lang="en-US" sz="2400" dirty="0" smtClean="0"/>
              <a:t>April – May 2017: Letter to labs and pathologists</a:t>
            </a:r>
          </a:p>
          <a:p>
            <a:r>
              <a:rPr lang="en-US" sz="2400" dirty="0" smtClean="0"/>
              <a:t>July 2017: Implementation Guide released</a:t>
            </a:r>
          </a:p>
          <a:p>
            <a:r>
              <a:rPr lang="en-US" sz="2400" dirty="0" smtClean="0"/>
              <a:t>September 2017: Registration Portal open</a:t>
            </a:r>
          </a:p>
          <a:p>
            <a:r>
              <a:rPr lang="en-US" sz="2400" dirty="0" smtClean="0"/>
              <a:t>Monthly communication to labs sent via emails</a:t>
            </a:r>
          </a:p>
          <a:p>
            <a:r>
              <a:rPr lang="en-US" sz="2400" dirty="0" smtClean="0"/>
              <a:t>September 2017: Outreach to labs</a:t>
            </a:r>
          </a:p>
          <a:p>
            <a:r>
              <a:rPr lang="en-US" sz="2400" dirty="0" smtClean="0"/>
              <a:t>User Guide: planned release summer 2018</a:t>
            </a:r>
          </a:p>
          <a:p>
            <a:r>
              <a:rPr lang="en-US" sz="2400" dirty="0" smtClean="0"/>
              <a:t>Regions contacting labs to determine which labs are required to report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2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397" y="187985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do to help your pathologist?</a:t>
            </a:r>
          </a:p>
          <a:p>
            <a:pPr lvl="1"/>
            <a:r>
              <a:rPr lang="en-US" sz="2200" dirty="0" smtClean="0"/>
              <a:t>Be familiar with regulation and its requirements as outlined here</a:t>
            </a:r>
          </a:p>
          <a:p>
            <a:pPr lvl="1"/>
            <a:r>
              <a:rPr lang="en-US" sz="2200" dirty="0" smtClean="0"/>
              <a:t>Refer them to website: </a:t>
            </a:r>
            <a:r>
              <a:rPr lang="en-US" sz="2200" dirty="0" smtClean="0">
                <a:hlinkClick r:id="rId2"/>
              </a:rPr>
              <a:t>www.ccrcal.org/AB2325.shtml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NAACCR </a:t>
            </a:r>
            <a:r>
              <a:rPr lang="en-US" sz="2200" dirty="0"/>
              <a:t>Volume V: </a:t>
            </a:r>
            <a:r>
              <a:rPr lang="en-US" sz="2200" dirty="0">
                <a:hlinkClick r:id="rId3"/>
              </a:rPr>
              <a:t>https://www.naaccr.org/pathology-laboratory-electronic-reporting</a:t>
            </a:r>
            <a:r>
              <a:rPr lang="en-US" sz="2200" dirty="0" smtClean="0">
                <a:hlinkClick r:id="rId3"/>
              </a:rPr>
              <a:t>/</a:t>
            </a: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Jeremy Pine, California Department of Public </a:t>
            </a:r>
            <a:r>
              <a:rPr lang="en-US" sz="2400" dirty="0" smtClean="0"/>
              <a:t>Health</a:t>
            </a:r>
            <a:endParaRPr lang="en-US" sz="2400" dirty="0"/>
          </a:p>
          <a:p>
            <a:r>
              <a:rPr lang="en-US" sz="2400" dirty="0"/>
              <a:t>Maggie Burgos, California Department of Public Health</a:t>
            </a:r>
          </a:p>
          <a:p>
            <a:r>
              <a:rPr lang="en-US" sz="2400" dirty="0"/>
              <a:t>Roz McClain-Miller, California Department of Public Health</a:t>
            </a:r>
          </a:p>
          <a:p>
            <a:r>
              <a:rPr lang="en-US" sz="2400" dirty="0" smtClean="0"/>
              <a:t>George Curtis, California Department of Public Health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3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200" dirty="0" smtClean="0"/>
              <a:t>mdryden@crgc-cancer.org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2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18" y="16312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Inform registrars about the new law, AB 2325</a:t>
            </a:r>
          </a:p>
          <a:p>
            <a:pPr mar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Clarify </a:t>
            </a:r>
            <a:r>
              <a:rPr lang="en-US" sz="2400" dirty="0"/>
              <a:t>the January 1, 2019 electronic reporting requirements for pathologists and pathology </a:t>
            </a:r>
            <a:r>
              <a:rPr lang="en-US" sz="2400" dirty="0" smtClean="0"/>
              <a:t>labs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Illustrate ways registrars can support their pathologists in meeting </a:t>
            </a:r>
            <a:r>
              <a:rPr lang="en-US" sz="2400" dirty="0" smtClean="0"/>
              <a:t>AB 2325</a:t>
            </a:r>
            <a:endParaRPr lang="en-US" sz="24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Assemblywoman Susan Bonilla introduced legislation that would require pathologists to report in near real time.</a:t>
            </a:r>
          </a:p>
          <a:p>
            <a:r>
              <a:rPr lang="en-US" sz="2400" dirty="0" smtClean="0"/>
              <a:t>AB 2325 passed September 14, 2016. </a:t>
            </a:r>
          </a:p>
          <a:p>
            <a:r>
              <a:rPr lang="en-US" sz="2400" dirty="0" smtClean="0"/>
              <a:t>Requires pathologists diagnosing cancer to electronically report cancer diagnoses to the California Department of Public Health (CDPH). Amends cancer reporting law.</a:t>
            </a:r>
          </a:p>
          <a:p>
            <a:r>
              <a:rPr lang="en-US" sz="2400" dirty="0" smtClean="0"/>
              <a:t>Pathologists should be ready to transmit by </a:t>
            </a:r>
            <a:r>
              <a:rPr lang="en-US" sz="2400" dirty="0" smtClean="0"/>
              <a:t>January 1, 2019.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1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Requires all pathologists and path labs to register with the CCR including those that use AIM, CDC’s PHINMS, or CAP’s </a:t>
            </a:r>
            <a:r>
              <a:rPr lang="en-US" sz="2400" dirty="0" err="1" smtClean="0"/>
              <a:t>eCC</a:t>
            </a:r>
            <a:r>
              <a:rPr lang="en-US" sz="2400" dirty="0" smtClean="0"/>
              <a:t> methods of transmission.</a:t>
            </a:r>
          </a:p>
          <a:p>
            <a:r>
              <a:rPr lang="en-US" sz="2400" dirty="0" smtClean="0"/>
              <a:t>AIM – Artificial Intelligence in Medicine</a:t>
            </a:r>
          </a:p>
          <a:p>
            <a:r>
              <a:rPr lang="en-US" sz="2400" dirty="0" smtClean="0"/>
              <a:t>PHINMS – Public Health Information Network Messaging System</a:t>
            </a:r>
          </a:p>
          <a:p>
            <a:r>
              <a:rPr lang="en-US" sz="2400" dirty="0" smtClean="0"/>
              <a:t>CAP – College of American Pathologists</a:t>
            </a:r>
          </a:p>
          <a:p>
            <a:r>
              <a:rPr lang="en-US" sz="2400" dirty="0" err="1" smtClean="0"/>
              <a:t>eCC</a:t>
            </a:r>
            <a:r>
              <a:rPr lang="en-US" sz="2400" dirty="0" smtClean="0"/>
              <a:t> – electronic cancer checklists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9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following meet the state requirements for reporting:</a:t>
            </a:r>
          </a:p>
          <a:p>
            <a:pPr lvl="1"/>
            <a:r>
              <a:rPr lang="en-US" sz="2200" dirty="0" smtClean="0"/>
              <a:t>AIM Pathology Reporting Software</a:t>
            </a:r>
          </a:p>
          <a:p>
            <a:pPr lvl="1"/>
            <a:r>
              <a:rPr lang="en-US" sz="2200" dirty="0" smtClean="0"/>
              <a:t>CDC/NPCR National Path Lab </a:t>
            </a:r>
            <a:r>
              <a:rPr lang="en-US" sz="2200" smtClean="0"/>
              <a:t>Reporting Initiative</a:t>
            </a:r>
            <a:endParaRPr lang="en-US" sz="2200" dirty="0" smtClean="0"/>
          </a:p>
          <a:p>
            <a:pPr lvl="1"/>
            <a:r>
              <a:rPr lang="en-US" sz="2200" dirty="0" smtClean="0"/>
              <a:t>CAP </a:t>
            </a:r>
            <a:r>
              <a:rPr lang="en-US" sz="2200" dirty="0" err="1" smtClean="0"/>
              <a:t>eCC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8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Portal Registration includes organizational name and # of labs and pathologists represented.</a:t>
            </a:r>
          </a:p>
          <a:p>
            <a:r>
              <a:rPr lang="en-US" sz="2400" dirty="0" smtClean="0"/>
              <a:t>Collects contacts for lab (Lead Lab Manager, Physician and Technical)</a:t>
            </a:r>
          </a:p>
          <a:p>
            <a:r>
              <a:rPr lang="en-US" sz="2400" dirty="0" smtClean="0"/>
              <a:t>Each pathologist is entered by name and CA License #</a:t>
            </a:r>
          </a:p>
          <a:p>
            <a:r>
              <a:rPr lang="en-US" sz="2400" dirty="0" smtClean="0"/>
              <a:t>Includes text box for Vendor info (HER, LIS, Interface engine)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7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462757"/>
            <a:ext cx="8624296" cy="42642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Prescribed format for reporting per 3 options in NAACCR Volume V:</a:t>
            </a:r>
          </a:p>
          <a:p>
            <a:pPr lvl="1"/>
            <a:r>
              <a:rPr lang="en-US" sz="2200" dirty="0" smtClean="0"/>
              <a:t>Simple Narrative – Refer to Appendix D: 7.1 for example</a:t>
            </a:r>
          </a:p>
          <a:p>
            <a:pPr lvl="1"/>
            <a:r>
              <a:rPr lang="en-US" sz="2200" dirty="0" smtClean="0"/>
              <a:t>Synoptically Structured HL7 – Refer to Appendix D:7.2</a:t>
            </a:r>
          </a:p>
          <a:p>
            <a:pPr lvl="1"/>
            <a:r>
              <a:rPr lang="en-US" sz="2200" dirty="0" smtClean="0"/>
              <a:t>Synoptically Structured HL7 using CAP </a:t>
            </a:r>
            <a:r>
              <a:rPr lang="en-US" sz="2200" dirty="0" err="1" smtClean="0"/>
              <a:t>ecc</a:t>
            </a:r>
            <a:r>
              <a:rPr lang="en-US" sz="2200" dirty="0" smtClean="0"/>
              <a:t> – Refer to Appendix D:7.3</a:t>
            </a:r>
          </a:p>
          <a:p>
            <a:pPr lvl="1"/>
            <a:endParaRPr lang="en-US" sz="2200" dirty="0"/>
          </a:p>
          <a:p>
            <a:r>
              <a:rPr lang="en-US" sz="2400" dirty="0" smtClean="0"/>
              <a:t>AND one additional format per ONC HIT* standard:</a:t>
            </a:r>
          </a:p>
          <a:p>
            <a:pPr lvl="1"/>
            <a:r>
              <a:rPr lang="en-US" sz="2200" dirty="0" smtClean="0"/>
              <a:t>CAP </a:t>
            </a:r>
            <a:r>
              <a:rPr lang="en-US" sz="2200" dirty="0" err="1" smtClean="0"/>
              <a:t>eCC</a:t>
            </a:r>
            <a:r>
              <a:rPr lang="en-US" sz="2200" dirty="0" smtClean="0"/>
              <a:t> Structured Data Capture (SDC) Extensible Markup Language (XML)</a:t>
            </a:r>
            <a:endParaRPr lang="en-US" sz="2200" dirty="0"/>
          </a:p>
          <a:p>
            <a:pPr marL="457200" lvl="1" indent="0">
              <a:buNone/>
            </a:pPr>
            <a:r>
              <a:rPr lang="en-US" sz="2200" dirty="0" smtClean="0"/>
              <a:t>* Office of the National Coordinator for Health Information Technology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8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451811"/>
            <a:ext cx="8596668" cy="42205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Prescribed method of transmission:</a:t>
            </a:r>
          </a:p>
          <a:p>
            <a:pPr lvl="1"/>
            <a:r>
              <a:rPr lang="en-US" sz="2200" dirty="0" smtClean="0"/>
              <a:t>Rest Web Service</a:t>
            </a:r>
          </a:p>
          <a:p>
            <a:pPr lvl="1"/>
            <a:r>
              <a:rPr lang="en-US" sz="2200" dirty="0" smtClean="0"/>
              <a:t>SOAP Web Service</a:t>
            </a:r>
          </a:p>
          <a:p>
            <a:pPr lvl="1"/>
            <a:r>
              <a:rPr lang="en-US" sz="2200" dirty="0" smtClean="0"/>
              <a:t>SFTP</a:t>
            </a:r>
          </a:p>
          <a:p>
            <a:pPr lvl="1"/>
            <a:r>
              <a:rPr lang="en-US" sz="2200" dirty="0" smtClean="0"/>
              <a:t>MLLP</a:t>
            </a:r>
          </a:p>
          <a:p>
            <a:pPr lvl="1"/>
            <a:r>
              <a:rPr lang="en-US" sz="2200" dirty="0" smtClean="0"/>
              <a:t>Direct Data Entry Web Portal (for labs with </a:t>
            </a:r>
            <a:r>
              <a:rPr lang="en-US" sz="2200" dirty="0" smtClean="0"/>
              <a:t>less than 10 reports per week)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8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2325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76" y="1791621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Next Steps for pathologist/lab:</a:t>
            </a:r>
          </a:p>
          <a:p>
            <a:r>
              <a:rPr lang="en-US" sz="2400" dirty="0" smtClean="0"/>
              <a:t>Labs generate a CCR compliant HL7 file (NAACCR Standard)</a:t>
            </a:r>
          </a:p>
          <a:p>
            <a:r>
              <a:rPr lang="en-US" sz="2400" dirty="0" smtClean="0"/>
              <a:t>Self testing – labs can </a:t>
            </a:r>
            <a:r>
              <a:rPr lang="en-US" sz="2400" dirty="0" smtClean="0"/>
              <a:t>test their HL7 message output </a:t>
            </a:r>
            <a:r>
              <a:rPr lang="en-US" sz="2400" dirty="0" smtClean="0"/>
              <a:t>via a web interface </a:t>
            </a:r>
            <a:r>
              <a:rPr lang="en-US" sz="2400" dirty="0" smtClean="0"/>
              <a:t>tool as they develop their electronic interface</a:t>
            </a:r>
            <a:endParaRPr lang="en-US" sz="2400" dirty="0" smtClean="0"/>
          </a:p>
          <a:p>
            <a:r>
              <a:rPr lang="en-US" sz="2400" dirty="0" smtClean="0"/>
              <a:t>Labs can contact CCR stating they are prepared to onboard</a:t>
            </a:r>
          </a:p>
          <a:p>
            <a:r>
              <a:rPr lang="en-US" sz="2400" dirty="0" smtClean="0"/>
              <a:t>CCR and Regional IT staff work with lab to onboard</a:t>
            </a:r>
          </a:p>
          <a:p>
            <a:r>
              <a:rPr lang="en-US" sz="2400" dirty="0" smtClean="0"/>
              <a:t>Once successful </a:t>
            </a:r>
            <a:r>
              <a:rPr lang="en-US" sz="2400" dirty="0" smtClean="0"/>
              <a:t>transmission </a:t>
            </a:r>
            <a:r>
              <a:rPr lang="en-US" sz="2400" dirty="0" smtClean="0"/>
              <a:t>occurs – lab is ready to go</a:t>
            </a:r>
          </a:p>
          <a:p>
            <a:r>
              <a:rPr lang="en-US" sz="2400" dirty="0" smtClean="0"/>
              <a:t>CCR processes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29B2-F172-4AAC-BA45-39B0BA17AD9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" y="5989374"/>
            <a:ext cx="1379163" cy="4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046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708</Words>
  <Application>Microsoft Office PowerPoint</Application>
  <PresentationFormat>Widescreen</PresentationFormat>
  <Paragraphs>108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AB 2325 – What Registrars Should Know</vt:lpstr>
      <vt:lpstr>Objectives:</vt:lpstr>
      <vt:lpstr>AB 2325</vt:lpstr>
      <vt:lpstr>AB 2325</vt:lpstr>
      <vt:lpstr>AB 2325</vt:lpstr>
      <vt:lpstr>AB 2325</vt:lpstr>
      <vt:lpstr>AB 2325</vt:lpstr>
      <vt:lpstr>AB 2325</vt:lpstr>
      <vt:lpstr>AB 2325</vt:lpstr>
      <vt:lpstr>AB 2325</vt:lpstr>
      <vt:lpstr>AB 2325</vt:lpstr>
      <vt:lpstr>AB 2325</vt:lpstr>
      <vt:lpstr>Acknowledgements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 Electronic Pathology</dc:title>
  <dc:creator>Mignon Dryden</dc:creator>
  <cp:lastModifiedBy>Mignon Dryden</cp:lastModifiedBy>
  <cp:revision>14</cp:revision>
  <dcterms:created xsi:type="dcterms:W3CDTF">2018-03-16T22:02:21Z</dcterms:created>
  <dcterms:modified xsi:type="dcterms:W3CDTF">2018-03-27T22:30:16Z</dcterms:modified>
</cp:coreProperties>
</file>