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8" r:id="rId4"/>
  </p:sldMasterIdLst>
  <p:notesMasterIdLst>
    <p:notesMasterId r:id="rId35"/>
  </p:notesMasterIdLst>
  <p:handoutMasterIdLst>
    <p:handoutMasterId r:id="rId36"/>
  </p:handoutMasterIdLst>
  <p:sldIdLst>
    <p:sldId id="437" r:id="rId5"/>
    <p:sldId id="413" r:id="rId6"/>
    <p:sldId id="347" r:id="rId7"/>
    <p:sldId id="427" r:id="rId8"/>
    <p:sldId id="348" r:id="rId9"/>
    <p:sldId id="426" r:id="rId10"/>
    <p:sldId id="349" r:id="rId11"/>
    <p:sldId id="418" r:id="rId12"/>
    <p:sldId id="313" r:id="rId13"/>
    <p:sldId id="334" r:id="rId14"/>
    <p:sldId id="338" r:id="rId15"/>
    <p:sldId id="309" r:id="rId16"/>
    <p:sldId id="359" r:id="rId17"/>
    <p:sldId id="340" r:id="rId18"/>
    <p:sldId id="352" r:id="rId19"/>
    <p:sldId id="362" r:id="rId20"/>
    <p:sldId id="343" r:id="rId21"/>
    <p:sldId id="323" r:id="rId22"/>
    <p:sldId id="438" r:id="rId23"/>
    <p:sldId id="439" r:id="rId24"/>
    <p:sldId id="440" r:id="rId25"/>
    <p:sldId id="441" r:id="rId26"/>
    <p:sldId id="442" r:id="rId27"/>
    <p:sldId id="443" r:id="rId28"/>
    <p:sldId id="444" r:id="rId29"/>
    <p:sldId id="445" r:id="rId30"/>
    <p:sldId id="428" r:id="rId31"/>
    <p:sldId id="446" r:id="rId32"/>
    <p:sldId id="453" r:id="rId33"/>
    <p:sldId id="448"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8A107856-5554-42FB-B03E-39F5DBC370B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582" autoAdjust="0"/>
    <p:restoredTop sz="91370" autoAdjust="0"/>
  </p:normalViewPr>
  <p:slideViewPr>
    <p:cSldViewPr snapToGrid="0">
      <p:cViewPr varScale="1">
        <p:scale>
          <a:sx n="105" d="100"/>
          <a:sy n="105" d="100"/>
        </p:scale>
        <p:origin x="224" y="32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58" d="100"/>
          <a:sy n="58" d="100"/>
        </p:scale>
        <p:origin x="3240" y="6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8F6756E-81DA-9FAC-70D8-556F658BDDA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EBEDD12-BCD5-485B-BCBC-34BB01D7923C}" type="datetimeFigureOut">
              <a:rPr lang="en-US" smtClean="0"/>
              <a:t>6/16/2025</a:t>
            </a:fld>
            <a:endParaRPr lang="en-US" dirty="0"/>
          </a:p>
        </p:txBody>
      </p:sp>
      <p:sp>
        <p:nvSpPr>
          <p:cNvPr id="6" name="Slide Number Placeholder 5">
            <a:extLst>
              <a:ext uri="{FF2B5EF4-FFF2-40B4-BE49-F238E27FC236}">
                <a16:creationId xmlns:a16="http://schemas.microsoft.com/office/drawing/2014/main" id="{A771D415-D05A-7067-CCD3-457153D96C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2C230DF-5933-439D-898F-38E9AC9BA688}" type="slidenum">
              <a:rPr lang="en-US" smtClean="0"/>
              <a:t>‹#›</a:t>
            </a:fld>
            <a:endParaRPr lang="en-US" dirty="0"/>
          </a:p>
        </p:txBody>
      </p:sp>
      <p:sp>
        <p:nvSpPr>
          <p:cNvPr id="7" name="Footer Placeholder 6">
            <a:extLst>
              <a:ext uri="{FF2B5EF4-FFF2-40B4-BE49-F238E27FC236}">
                <a16:creationId xmlns:a16="http://schemas.microsoft.com/office/drawing/2014/main" id="{B97095E3-54D2-CFD2-4F49-7536FC8641D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8" name="Header Placeholder 7">
            <a:extLst>
              <a:ext uri="{FF2B5EF4-FFF2-40B4-BE49-F238E27FC236}">
                <a16:creationId xmlns:a16="http://schemas.microsoft.com/office/drawing/2014/main" id="{521EE01A-C0B5-5ECF-96DD-768F86AA15C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Tree>
    <p:extLst>
      <p:ext uri="{BB962C8B-B14F-4D97-AF65-F5344CB8AC3E}">
        <p14:creationId xmlns:p14="http://schemas.microsoft.com/office/powerpoint/2010/main" val="26532284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E7A52F-9D89-7442-A8E9-48D1527B5F6B}" type="datetimeFigureOut">
              <a:rPr lang="en-US" smtClean="0"/>
              <a:t>6/16/2025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9C7E07-3C67-C64C-8DA0-0404F6303970}" type="slidenum">
              <a:rPr lang="en-US" smtClean="0"/>
              <a:t>‹#›</a:t>
            </a:fld>
            <a:endParaRPr lang="en-US" dirty="0"/>
          </a:p>
        </p:txBody>
      </p:sp>
    </p:spTree>
    <p:extLst>
      <p:ext uri="{BB962C8B-B14F-4D97-AF65-F5344CB8AC3E}">
        <p14:creationId xmlns:p14="http://schemas.microsoft.com/office/powerpoint/2010/main" val="4032528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337D0-B944-F298-5FFB-C31F906B42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C3B25A-7ED0-E92B-A37E-A2A2099A19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F75621-DE98-DE68-303F-9F5AB000A6C6}"/>
              </a:ext>
            </a:extLst>
          </p:cNvPr>
          <p:cNvSpPr>
            <a:spLocks noGrp="1"/>
          </p:cNvSpPr>
          <p:nvPr>
            <p:ph type="body" idx="1"/>
          </p:nvPr>
        </p:nvSpPr>
        <p:spPr/>
        <p:txBody>
          <a:bodyPr/>
          <a:lstStyle/>
          <a:p>
            <a:r>
              <a:rPr lang="en-US" dirty="0"/>
              <a:t>Why do we need cancer registries in every state?</a:t>
            </a:r>
          </a:p>
          <a:p>
            <a:endParaRPr lang="en-US" dirty="0"/>
          </a:p>
        </p:txBody>
      </p:sp>
      <p:sp>
        <p:nvSpPr>
          <p:cNvPr id="4" name="Slide Number Placeholder 3">
            <a:extLst>
              <a:ext uri="{FF2B5EF4-FFF2-40B4-BE49-F238E27FC236}">
                <a16:creationId xmlns:a16="http://schemas.microsoft.com/office/drawing/2014/main" id="{03F8FF74-0B83-B9C1-2EFF-AB60392770E0}"/>
              </a:ext>
            </a:extLst>
          </p:cNvPr>
          <p:cNvSpPr>
            <a:spLocks noGrp="1"/>
          </p:cNvSpPr>
          <p:nvPr>
            <p:ph type="sldNum" sz="quarter" idx="5"/>
          </p:nvPr>
        </p:nvSpPr>
        <p:spPr/>
        <p:txBody>
          <a:bodyPr/>
          <a:lstStyle/>
          <a:p>
            <a:fld id="{A89C7E07-3C67-C64C-8DA0-0404F6303970}" type="slidenum">
              <a:rPr lang="en-US" smtClean="0"/>
              <a:t>1</a:t>
            </a:fld>
            <a:endParaRPr lang="en-US" dirty="0"/>
          </a:p>
        </p:txBody>
      </p:sp>
    </p:spTree>
    <p:extLst>
      <p:ext uri="{BB962C8B-B14F-4D97-AF65-F5344CB8AC3E}">
        <p14:creationId xmlns:p14="http://schemas.microsoft.com/office/powerpoint/2010/main" val="2583869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identify concerning patterns.  We can tell you that even taking age into account, for every hundred cancer patients in new Mexico, Kentucky has 139</a:t>
            </a:r>
          </a:p>
        </p:txBody>
      </p:sp>
      <p:sp>
        <p:nvSpPr>
          <p:cNvPr id="4" name="Slide Number Placeholder 3"/>
          <p:cNvSpPr>
            <a:spLocks noGrp="1"/>
          </p:cNvSpPr>
          <p:nvPr>
            <p:ph type="sldNum" sz="quarter" idx="5"/>
          </p:nvPr>
        </p:nvSpPr>
        <p:spPr/>
        <p:txBody>
          <a:bodyPr/>
          <a:lstStyle/>
          <a:p>
            <a:fld id="{A89C7E07-3C67-C64C-8DA0-0404F6303970}" type="slidenum">
              <a:rPr lang="en-US" smtClean="0"/>
              <a:t>10</a:t>
            </a:fld>
            <a:endParaRPr lang="en-US" dirty="0"/>
          </a:p>
        </p:txBody>
      </p:sp>
    </p:spTree>
    <p:extLst>
      <p:ext uri="{BB962C8B-B14F-4D97-AF65-F5344CB8AC3E}">
        <p14:creationId xmlns:p14="http://schemas.microsoft.com/office/powerpoint/2010/main" val="38178761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CDC publishes maps of cancer by congressional district informing legislators about cancer issues in the people they serve.  They probably don't want to lose this resource, but perhaps they don’t </a:t>
            </a:r>
            <a:r>
              <a:rPr lang="en-US" dirty="0" err="1"/>
              <a:t>realise</a:t>
            </a:r>
            <a:r>
              <a:rPr lang="en-US" dirty="0"/>
              <a:t> it’s threatened.</a:t>
            </a:r>
          </a:p>
        </p:txBody>
      </p:sp>
      <p:sp>
        <p:nvSpPr>
          <p:cNvPr id="4" name="Slide Number Placeholder 3"/>
          <p:cNvSpPr>
            <a:spLocks noGrp="1"/>
          </p:cNvSpPr>
          <p:nvPr>
            <p:ph type="sldNum" sz="quarter" idx="5"/>
          </p:nvPr>
        </p:nvSpPr>
        <p:spPr/>
        <p:txBody>
          <a:bodyPr/>
          <a:lstStyle/>
          <a:p>
            <a:fld id="{A89C7E07-3C67-C64C-8DA0-0404F6303970}" type="slidenum">
              <a:rPr lang="en-US" smtClean="0"/>
              <a:t>11</a:t>
            </a:fld>
            <a:endParaRPr lang="en-US" dirty="0"/>
          </a:p>
        </p:txBody>
      </p:sp>
    </p:spTree>
    <p:extLst>
      <p:ext uri="{BB962C8B-B14F-4D97-AF65-F5344CB8AC3E}">
        <p14:creationId xmlns:p14="http://schemas.microsoft.com/office/powerpoint/2010/main" val="42759918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Texas Cancer Registry reported to their politicians on the increasing rate of cancers before age 50, with significant increases in several cancer types. </a:t>
            </a:r>
          </a:p>
        </p:txBody>
      </p:sp>
      <p:sp>
        <p:nvSpPr>
          <p:cNvPr id="4" name="Slide Number Placeholder 3"/>
          <p:cNvSpPr>
            <a:spLocks noGrp="1"/>
          </p:cNvSpPr>
          <p:nvPr>
            <p:ph type="sldNum" sz="quarter" idx="5"/>
          </p:nvPr>
        </p:nvSpPr>
        <p:spPr/>
        <p:txBody>
          <a:bodyPr/>
          <a:lstStyle/>
          <a:p>
            <a:fld id="{BC3DF689-6570-8A44-8E18-95436CF069C5}" type="slidenum">
              <a:rPr lang="en-US" smtClean="0"/>
              <a:t>12</a:t>
            </a:fld>
            <a:endParaRPr lang="en-US"/>
          </a:p>
        </p:txBody>
      </p:sp>
    </p:spTree>
    <p:extLst>
      <p:ext uri="{BB962C8B-B14F-4D97-AF65-F5344CB8AC3E}">
        <p14:creationId xmlns:p14="http://schemas.microsoft.com/office/powerpoint/2010/main" val="1056691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inform public policy.  Cancer statistics were used in this Executive Order.  Unfortunately, it used a secondary data source based on registry data and there’s some inaccuracy in the interpretation but this illustrates the importance of  cancer data in public policy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dirty="0">
              <a:solidFill>
                <a:schemeClr val="accent3">
                  <a:lumMod val="60000"/>
                  <a:lumOff val="40000"/>
                </a:schemeClr>
              </a:solidFill>
              <a:effectLst/>
              <a:latin typeface="Alegreya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dirty="0">
              <a:solidFill>
                <a:schemeClr val="accent3">
                  <a:lumMod val="60000"/>
                  <a:lumOff val="40000"/>
                </a:schemeClr>
              </a:solidFill>
              <a:effectLst/>
              <a:latin typeface="Alegreya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BC3DF689-6570-8A44-8E18-95436CF069C5}" type="slidenum">
              <a:rPr lang="en-US" smtClean="0"/>
              <a:t>13</a:t>
            </a:fld>
            <a:endParaRPr lang="en-US"/>
          </a:p>
        </p:txBody>
      </p:sp>
    </p:spTree>
    <p:extLst>
      <p:ext uri="{BB962C8B-B14F-4D97-AF65-F5344CB8AC3E}">
        <p14:creationId xmlns:p14="http://schemas.microsoft.com/office/powerpoint/2010/main" val="16265680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provide data to explore community concerns about cancer. At Camp Lejeune more than a million people were exposed to polluted drinking water over decades. With data from 54 registries, veterans and their families were found to be at greater risk of several cancers and they were promised disability and healthcare benefits as a result.</a:t>
            </a:r>
          </a:p>
          <a:p>
            <a:endParaRPr lang="en-US" dirty="0"/>
          </a:p>
        </p:txBody>
      </p:sp>
      <p:sp>
        <p:nvSpPr>
          <p:cNvPr id="4" name="Slide Number Placeholder 3"/>
          <p:cNvSpPr>
            <a:spLocks noGrp="1"/>
          </p:cNvSpPr>
          <p:nvPr>
            <p:ph type="sldNum" sz="quarter" idx="5"/>
          </p:nvPr>
        </p:nvSpPr>
        <p:spPr/>
        <p:txBody>
          <a:bodyPr/>
          <a:lstStyle/>
          <a:p>
            <a:fld id="{BC3DF689-6570-8A44-8E18-95436CF069C5}" type="slidenum">
              <a:rPr lang="en-US" smtClean="0"/>
              <a:t>14</a:t>
            </a:fld>
            <a:endParaRPr lang="en-US"/>
          </a:p>
        </p:txBody>
      </p:sp>
    </p:spTree>
    <p:extLst>
      <p:ext uri="{BB962C8B-B14F-4D97-AF65-F5344CB8AC3E}">
        <p14:creationId xmlns:p14="http://schemas.microsoft.com/office/powerpoint/2010/main" val="11392968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NH, registry data is being used, with state funding of a pilot study of kidney cancer near a factory releasing airborne PFAS which contaminated the public water supply. The factory is now going to be demolished, although these forever chemical carcinogens take many many years to break down in the environment and in people’s bodies.</a:t>
            </a:r>
          </a:p>
        </p:txBody>
      </p:sp>
      <p:sp>
        <p:nvSpPr>
          <p:cNvPr id="4" name="Slide Number Placeholder 3"/>
          <p:cNvSpPr>
            <a:spLocks noGrp="1"/>
          </p:cNvSpPr>
          <p:nvPr>
            <p:ph type="sldNum" sz="quarter" idx="5"/>
          </p:nvPr>
        </p:nvSpPr>
        <p:spPr/>
        <p:txBody>
          <a:bodyPr/>
          <a:lstStyle/>
          <a:p>
            <a:fld id="{A89C7E07-3C67-C64C-8DA0-0404F6303970}" type="slidenum">
              <a:rPr lang="en-US" smtClean="0"/>
              <a:t>15</a:t>
            </a:fld>
            <a:endParaRPr lang="en-US" dirty="0"/>
          </a:p>
        </p:txBody>
      </p:sp>
    </p:spTree>
    <p:extLst>
      <p:ext uri="{BB962C8B-B14F-4D97-AF65-F5344CB8AC3E}">
        <p14:creationId xmlns:p14="http://schemas.microsoft.com/office/powerpoint/2010/main" val="30885814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36A76B-F95C-4DB3-04AB-E53DDA1C0F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0815A6-BEE2-47E9-0588-558D4AEDEB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6263E1-B523-5F58-D5D5-13B9C69324B8}"/>
              </a:ext>
            </a:extLst>
          </p:cNvPr>
          <p:cNvSpPr>
            <a:spLocks noGrp="1"/>
          </p:cNvSpPr>
          <p:nvPr>
            <p:ph type="body" idx="1"/>
          </p:nvPr>
        </p:nvSpPr>
        <p:spPr/>
        <p:txBody>
          <a:bodyPr/>
          <a:lstStyle/>
          <a:p>
            <a:pPr marL="342900" indent="-342900"/>
            <a:r>
              <a:rPr lang="en-US" sz="1200" dirty="0"/>
              <a:t>We help identify people at greater risk from cancer. like Firefighters </a:t>
            </a:r>
          </a:p>
          <a:p>
            <a:pPr marL="342900" indent="-342900"/>
            <a:r>
              <a:rPr lang="en-US" sz="1200" kern="1200" dirty="0">
                <a:solidFill>
                  <a:schemeClr val="tx1"/>
                </a:solidFill>
                <a:effectLst/>
                <a:latin typeface="+mn-lt"/>
                <a:ea typeface="+mn-ea"/>
                <a:cs typeface="+mn-cs"/>
              </a:rPr>
              <a:t>Now there is a cancer registry for firefighters but they need state registries to provide data for it.</a:t>
            </a:r>
            <a:r>
              <a:rPr lang="en-US" dirty="0">
                <a:effectLst/>
              </a:rPr>
              <a:t> </a:t>
            </a:r>
            <a:endParaRPr lang="en-US" sz="1200" dirty="0"/>
          </a:p>
        </p:txBody>
      </p:sp>
      <p:sp>
        <p:nvSpPr>
          <p:cNvPr id="4" name="Slide Number Placeholder 3">
            <a:extLst>
              <a:ext uri="{FF2B5EF4-FFF2-40B4-BE49-F238E27FC236}">
                <a16:creationId xmlns:a16="http://schemas.microsoft.com/office/drawing/2014/main" id="{F7C43394-DA0F-0389-443A-CE93B463C3D3}"/>
              </a:ext>
            </a:extLst>
          </p:cNvPr>
          <p:cNvSpPr>
            <a:spLocks noGrp="1"/>
          </p:cNvSpPr>
          <p:nvPr>
            <p:ph type="sldNum" sz="quarter" idx="5"/>
          </p:nvPr>
        </p:nvSpPr>
        <p:spPr/>
        <p:txBody>
          <a:bodyPr/>
          <a:lstStyle/>
          <a:p>
            <a:fld id="{BC3DF689-6570-8A44-8E18-95436CF069C5}" type="slidenum">
              <a:rPr lang="en-US" smtClean="0"/>
              <a:t>16</a:t>
            </a:fld>
            <a:endParaRPr lang="en-US"/>
          </a:p>
        </p:txBody>
      </p:sp>
    </p:spTree>
    <p:extLst>
      <p:ext uri="{BB962C8B-B14F-4D97-AF65-F5344CB8AC3E}">
        <p14:creationId xmlns:p14="http://schemas.microsoft.com/office/powerpoint/2010/main" val="17780123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F91CF2-18ED-E5D0-EDCA-2F5F7D6049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B1B7D5-07FA-D99C-C548-D4823E9975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99CB4F-2F21-697F-77C0-6E4AADEC15A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Scarlett Gomez is investigating why so many Asian American women with lung cancer have never smoked.  57%, compared to 15% in other races.  Registries support that work.</a:t>
            </a:r>
          </a:p>
        </p:txBody>
      </p:sp>
      <p:sp>
        <p:nvSpPr>
          <p:cNvPr id="4" name="Slide Number Placeholder 3">
            <a:extLst>
              <a:ext uri="{FF2B5EF4-FFF2-40B4-BE49-F238E27FC236}">
                <a16:creationId xmlns:a16="http://schemas.microsoft.com/office/drawing/2014/main" id="{F44224FA-D184-BE5C-F34A-559967FD73BA}"/>
              </a:ext>
            </a:extLst>
          </p:cNvPr>
          <p:cNvSpPr>
            <a:spLocks noGrp="1"/>
          </p:cNvSpPr>
          <p:nvPr>
            <p:ph type="sldNum" sz="quarter" idx="5"/>
          </p:nvPr>
        </p:nvSpPr>
        <p:spPr/>
        <p:txBody>
          <a:bodyPr/>
          <a:lstStyle/>
          <a:p>
            <a:fld id="{BC3DF689-6570-8A44-8E18-95436CF069C5}" type="slidenum">
              <a:rPr lang="en-US" smtClean="0"/>
              <a:t>17</a:t>
            </a:fld>
            <a:endParaRPr lang="en-US"/>
          </a:p>
        </p:txBody>
      </p:sp>
    </p:spTree>
    <p:extLst>
      <p:ext uri="{BB962C8B-B14F-4D97-AF65-F5344CB8AC3E}">
        <p14:creationId xmlns:p14="http://schemas.microsoft.com/office/powerpoint/2010/main" val="41278415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show if public health interventions are working.  Here we can see fewer smoking-related cancers in the west half of the country.  The second map shows how quickly this is changing.</a:t>
            </a:r>
          </a:p>
        </p:txBody>
      </p:sp>
      <p:sp>
        <p:nvSpPr>
          <p:cNvPr id="4" name="Slide Number Placeholder 3"/>
          <p:cNvSpPr>
            <a:spLocks noGrp="1"/>
          </p:cNvSpPr>
          <p:nvPr>
            <p:ph type="sldNum" sz="quarter" idx="5"/>
          </p:nvPr>
        </p:nvSpPr>
        <p:spPr/>
        <p:txBody>
          <a:bodyPr/>
          <a:lstStyle/>
          <a:p>
            <a:fld id="{A89C7E07-3C67-C64C-8DA0-0404F6303970}" type="slidenum">
              <a:rPr lang="en-US" smtClean="0"/>
              <a:t>18</a:t>
            </a:fld>
            <a:endParaRPr lang="en-US" dirty="0"/>
          </a:p>
        </p:txBody>
      </p:sp>
    </p:spTree>
    <p:extLst>
      <p:ext uri="{BB962C8B-B14F-4D97-AF65-F5344CB8AC3E}">
        <p14:creationId xmlns:p14="http://schemas.microsoft.com/office/powerpoint/2010/main" val="20243224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Cancer registry data helps identify causes of cancer.   Japanese cancer registries helped understand the impact of ionizing radiation from atomic bombs on cancer risk….</a:t>
            </a:r>
          </a:p>
        </p:txBody>
      </p:sp>
      <p:sp>
        <p:nvSpPr>
          <p:cNvPr id="4" name="Slide Number Placeholder 3"/>
          <p:cNvSpPr>
            <a:spLocks noGrp="1"/>
          </p:cNvSpPr>
          <p:nvPr>
            <p:ph type="sldNum" sz="quarter" idx="5"/>
          </p:nvPr>
        </p:nvSpPr>
        <p:spPr/>
        <p:txBody>
          <a:bodyPr/>
          <a:lstStyle/>
          <a:p>
            <a:fld id="{A89C7E07-3C67-C64C-8DA0-0404F6303970}" type="slidenum">
              <a:rPr lang="en-US" smtClean="0"/>
              <a:t>19</a:t>
            </a:fld>
            <a:endParaRPr lang="en-US" dirty="0"/>
          </a:p>
        </p:txBody>
      </p:sp>
    </p:spTree>
    <p:extLst>
      <p:ext uri="{BB962C8B-B14F-4D97-AF65-F5344CB8AC3E}">
        <p14:creationId xmlns:p14="http://schemas.microsoft.com/office/powerpoint/2010/main" val="9043974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we - the registry community - make possible?   </a:t>
            </a:r>
          </a:p>
          <a:p>
            <a:r>
              <a:rPr lang="en-US" dirty="0"/>
              <a:t>First, we tell you how important cancer is.  1 in 3 of us will get cancer in our lifetimes. 5600 Americans are diagnosed with cancer every day.  Every minute, someone in this country dies from cancer.</a:t>
            </a:r>
          </a:p>
        </p:txBody>
      </p:sp>
      <p:sp>
        <p:nvSpPr>
          <p:cNvPr id="4" name="Slide Number Placeholder 3"/>
          <p:cNvSpPr>
            <a:spLocks noGrp="1"/>
          </p:cNvSpPr>
          <p:nvPr>
            <p:ph type="sldNum" sz="quarter" idx="5"/>
          </p:nvPr>
        </p:nvSpPr>
        <p:spPr/>
        <p:txBody>
          <a:bodyPr/>
          <a:lstStyle/>
          <a:p>
            <a:fld id="{A89C7E07-3C67-C64C-8DA0-0404F6303970}" type="slidenum">
              <a:rPr lang="en-US" smtClean="0"/>
              <a:t>2</a:t>
            </a:fld>
            <a:endParaRPr lang="en-US" dirty="0"/>
          </a:p>
        </p:txBody>
      </p:sp>
    </p:spTree>
    <p:extLst>
      <p:ext uri="{BB962C8B-B14F-4D97-AF65-F5344CB8AC3E}">
        <p14:creationId xmlns:p14="http://schemas.microsoft.com/office/powerpoint/2010/main" val="9597600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and 80 years on, we are still learning of the need to reduce our exposures to ionizing radiation. One study has estimated that the 4 million CT scans that were being done each year in American children would lead to more than 4000 cancers over their lifetimes.</a:t>
            </a:r>
          </a:p>
        </p:txBody>
      </p:sp>
      <p:sp>
        <p:nvSpPr>
          <p:cNvPr id="4" name="Slide Number Placeholder 3"/>
          <p:cNvSpPr>
            <a:spLocks noGrp="1"/>
          </p:cNvSpPr>
          <p:nvPr>
            <p:ph type="sldNum" sz="quarter" idx="5"/>
          </p:nvPr>
        </p:nvSpPr>
        <p:spPr/>
        <p:txBody>
          <a:bodyPr/>
          <a:lstStyle/>
          <a:p>
            <a:fld id="{BC3DF689-6570-8A44-8E18-95436CF069C5}" type="slidenum">
              <a:rPr lang="en-US" smtClean="0"/>
              <a:t>20</a:t>
            </a:fld>
            <a:endParaRPr lang="en-US"/>
          </a:p>
        </p:txBody>
      </p:sp>
    </p:spTree>
    <p:extLst>
      <p:ext uri="{BB962C8B-B14F-4D97-AF65-F5344CB8AC3E}">
        <p14:creationId xmlns:p14="http://schemas.microsoft.com/office/powerpoint/2010/main" val="42685335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work includes studies of ovarian cancer, leading to better understanding of the risks associated with genital use of talcum powder; and in 2023 Johnson &amp; Johnson stopped selling talc-based baby powder.  In the picture you can see white talcum powder in lymph nodes that has spread from the ovarian cancer.</a:t>
            </a:r>
          </a:p>
        </p:txBody>
      </p:sp>
      <p:sp>
        <p:nvSpPr>
          <p:cNvPr id="4" name="Slide Number Placeholder 3"/>
          <p:cNvSpPr>
            <a:spLocks noGrp="1"/>
          </p:cNvSpPr>
          <p:nvPr>
            <p:ph type="sldNum" sz="quarter" idx="5"/>
          </p:nvPr>
        </p:nvSpPr>
        <p:spPr/>
        <p:txBody>
          <a:bodyPr/>
          <a:lstStyle/>
          <a:p>
            <a:fld id="{BC3DF689-6570-8A44-8E18-95436CF069C5}" type="slidenum">
              <a:rPr lang="en-US" smtClean="0"/>
              <a:t>21</a:t>
            </a:fld>
            <a:endParaRPr lang="en-US"/>
          </a:p>
        </p:txBody>
      </p:sp>
    </p:spTree>
    <p:extLst>
      <p:ext uri="{BB962C8B-B14F-4D97-AF65-F5344CB8AC3E}">
        <p14:creationId xmlns:p14="http://schemas.microsoft.com/office/powerpoint/2010/main" val="13482967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2B086A-96A6-CEE3-83F6-D8DE284982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7B6C9B-F4FE-8686-8916-6EC44C42C6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44A4A9-E974-A751-D19F-521C3AA084E8}"/>
              </a:ext>
            </a:extLst>
          </p:cNvPr>
          <p:cNvSpPr>
            <a:spLocks noGrp="1"/>
          </p:cNvSpPr>
          <p:nvPr>
            <p:ph type="body" idx="1"/>
          </p:nvPr>
        </p:nvSpPr>
        <p:spPr/>
        <p:txBody>
          <a:bodyPr/>
          <a:lstStyle/>
          <a:p>
            <a:r>
              <a:rPr lang="en-US" dirty="0"/>
              <a:t>Bladder cancer research using registry data in New England led to a better understanding of the risks of arsenic contamination of drinking water, even at low concentrations. This work contributed to stronger drinking water standards in NH and more research funding to understand the risks of arsenic exposure in young children.</a:t>
            </a:r>
          </a:p>
        </p:txBody>
      </p:sp>
      <p:sp>
        <p:nvSpPr>
          <p:cNvPr id="4" name="Slide Number Placeholder 3">
            <a:extLst>
              <a:ext uri="{FF2B5EF4-FFF2-40B4-BE49-F238E27FC236}">
                <a16:creationId xmlns:a16="http://schemas.microsoft.com/office/drawing/2014/main" id="{78CE5370-7831-6CFC-F9DC-8DA79DD5BE48}"/>
              </a:ext>
            </a:extLst>
          </p:cNvPr>
          <p:cNvSpPr>
            <a:spLocks noGrp="1"/>
          </p:cNvSpPr>
          <p:nvPr>
            <p:ph type="sldNum" sz="quarter" idx="5"/>
          </p:nvPr>
        </p:nvSpPr>
        <p:spPr/>
        <p:txBody>
          <a:bodyPr/>
          <a:lstStyle/>
          <a:p>
            <a:fld id="{BC3DF689-6570-8A44-8E18-95436CF069C5}" type="slidenum">
              <a:rPr lang="en-US" smtClean="0"/>
              <a:t>22</a:t>
            </a:fld>
            <a:endParaRPr lang="en-US"/>
          </a:p>
        </p:txBody>
      </p:sp>
    </p:spTree>
    <p:extLst>
      <p:ext uri="{BB962C8B-B14F-4D97-AF65-F5344CB8AC3E}">
        <p14:creationId xmlns:p14="http://schemas.microsoft.com/office/powerpoint/2010/main" val="16647080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935064-4366-A94D-6CFB-3F61975CA7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70E801-4A3C-F6DD-A2D1-58708E2D61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65C8AB-4164-1C27-F740-0339177710B9}"/>
              </a:ext>
            </a:extLst>
          </p:cNvPr>
          <p:cNvSpPr>
            <a:spLocks noGrp="1"/>
          </p:cNvSpPr>
          <p:nvPr>
            <p:ph type="body" idx="1"/>
          </p:nvPr>
        </p:nvSpPr>
        <p:spPr/>
        <p:txBody>
          <a:bodyPr/>
          <a:lstStyle/>
          <a:p>
            <a:r>
              <a:rPr lang="en-US" dirty="0"/>
              <a:t>Registry data has shown increases in thyroid cancer over time, and research continues into the role of medical imaging – either causing some cancers through radiation, or identifying more tiny cancers that might not otherwise have come to light (“overdiagnosis”)</a:t>
            </a:r>
          </a:p>
          <a:p>
            <a:r>
              <a:rPr lang="en-US" dirty="0"/>
              <a:t>.</a:t>
            </a:r>
          </a:p>
        </p:txBody>
      </p:sp>
      <p:sp>
        <p:nvSpPr>
          <p:cNvPr id="4" name="Slide Number Placeholder 3">
            <a:extLst>
              <a:ext uri="{FF2B5EF4-FFF2-40B4-BE49-F238E27FC236}">
                <a16:creationId xmlns:a16="http://schemas.microsoft.com/office/drawing/2014/main" id="{8EE460D8-A390-3C1E-D158-01DEF7258A00}"/>
              </a:ext>
            </a:extLst>
          </p:cNvPr>
          <p:cNvSpPr>
            <a:spLocks noGrp="1"/>
          </p:cNvSpPr>
          <p:nvPr>
            <p:ph type="sldNum" sz="quarter" idx="5"/>
          </p:nvPr>
        </p:nvSpPr>
        <p:spPr/>
        <p:txBody>
          <a:bodyPr/>
          <a:lstStyle/>
          <a:p>
            <a:fld id="{BC3DF689-6570-8A44-8E18-95436CF069C5}" type="slidenum">
              <a:rPr lang="en-US" smtClean="0"/>
              <a:t>23</a:t>
            </a:fld>
            <a:endParaRPr lang="en-US"/>
          </a:p>
        </p:txBody>
      </p:sp>
    </p:spTree>
    <p:extLst>
      <p:ext uri="{BB962C8B-B14F-4D97-AF65-F5344CB8AC3E}">
        <p14:creationId xmlns:p14="http://schemas.microsoft.com/office/powerpoint/2010/main" val="24846197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C2056F-6AD1-E11F-A518-A222A6B673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AA190E-F89E-3379-6BC7-4CA4457E63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C7E3D5-72E0-78C9-E32A-A5E841A95D04}"/>
              </a:ext>
            </a:extLst>
          </p:cNvPr>
          <p:cNvSpPr>
            <a:spLocks noGrp="1"/>
          </p:cNvSpPr>
          <p:nvPr>
            <p:ph type="body" idx="1"/>
          </p:nvPr>
        </p:nvSpPr>
        <p:spPr/>
        <p:txBody>
          <a:bodyPr/>
          <a:lstStyle/>
          <a:p>
            <a:r>
              <a:rPr lang="en-US" dirty="0"/>
              <a:t>The RESPOND study is helping us understand the complexity of prostate cancer, which has disproportionate impacts in African American men</a:t>
            </a:r>
          </a:p>
        </p:txBody>
      </p:sp>
      <p:sp>
        <p:nvSpPr>
          <p:cNvPr id="4" name="Slide Number Placeholder 3">
            <a:extLst>
              <a:ext uri="{FF2B5EF4-FFF2-40B4-BE49-F238E27FC236}">
                <a16:creationId xmlns:a16="http://schemas.microsoft.com/office/drawing/2014/main" id="{F38DE646-86A9-83DA-C54B-B23D70B91E0B}"/>
              </a:ext>
            </a:extLst>
          </p:cNvPr>
          <p:cNvSpPr>
            <a:spLocks noGrp="1"/>
          </p:cNvSpPr>
          <p:nvPr>
            <p:ph type="sldNum" sz="quarter" idx="5"/>
          </p:nvPr>
        </p:nvSpPr>
        <p:spPr/>
        <p:txBody>
          <a:bodyPr/>
          <a:lstStyle/>
          <a:p>
            <a:fld id="{BC3DF689-6570-8A44-8E18-95436CF069C5}" type="slidenum">
              <a:rPr lang="en-US" smtClean="0"/>
              <a:t>24</a:t>
            </a:fld>
            <a:endParaRPr lang="en-US"/>
          </a:p>
        </p:txBody>
      </p:sp>
    </p:spTree>
    <p:extLst>
      <p:ext uri="{BB962C8B-B14F-4D97-AF65-F5344CB8AC3E}">
        <p14:creationId xmlns:p14="http://schemas.microsoft.com/office/powerpoint/2010/main" val="22583946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cited in many clinical guidelines of the US Preventive Services Task Force</a:t>
            </a:r>
          </a:p>
        </p:txBody>
      </p:sp>
      <p:sp>
        <p:nvSpPr>
          <p:cNvPr id="4" name="Slide Number Placeholder 3"/>
          <p:cNvSpPr>
            <a:spLocks noGrp="1"/>
          </p:cNvSpPr>
          <p:nvPr>
            <p:ph type="sldNum" sz="quarter" idx="5"/>
          </p:nvPr>
        </p:nvSpPr>
        <p:spPr/>
        <p:txBody>
          <a:bodyPr/>
          <a:lstStyle/>
          <a:p>
            <a:fld id="{A89C7E07-3C67-C64C-8DA0-0404F6303970}" type="slidenum">
              <a:rPr lang="en-US" smtClean="0"/>
              <a:t>25</a:t>
            </a:fld>
            <a:endParaRPr lang="en-US" dirty="0"/>
          </a:p>
        </p:txBody>
      </p:sp>
    </p:spTree>
    <p:extLst>
      <p:ext uri="{BB962C8B-B14F-4D97-AF65-F5344CB8AC3E}">
        <p14:creationId xmlns:p14="http://schemas.microsoft.com/office/powerpoint/2010/main" val="23969757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ten more.  </a:t>
            </a:r>
          </a:p>
        </p:txBody>
      </p:sp>
      <p:sp>
        <p:nvSpPr>
          <p:cNvPr id="4" name="Slide Number Placeholder 3"/>
          <p:cNvSpPr>
            <a:spLocks noGrp="1"/>
          </p:cNvSpPr>
          <p:nvPr>
            <p:ph type="sldNum" sz="quarter" idx="5"/>
          </p:nvPr>
        </p:nvSpPr>
        <p:spPr/>
        <p:txBody>
          <a:bodyPr/>
          <a:lstStyle/>
          <a:p>
            <a:fld id="{A89C7E07-3C67-C64C-8DA0-0404F6303970}" type="slidenum">
              <a:rPr lang="en-US" smtClean="0"/>
              <a:t>26</a:t>
            </a:fld>
            <a:endParaRPr lang="en-US" dirty="0"/>
          </a:p>
        </p:txBody>
      </p:sp>
    </p:spTree>
    <p:extLst>
      <p:ext uri="{BB962C8B-B14F-4D97-AF65-F5344CB8AC3E}">
        <p14:creationId xmlns:p14="http://schemas.microsoft.com/office/powerpoint/2010/main" val="30618376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show at the population level if cancer treatments are working. For example, over 50 years, the number of patients living 5 or more years with a diagnosis of leukemia has doubled</a:t>
            </a:r>
          </a:p>
        </p:txBody>
      </p:sp>
      <p:sp>
        <p:nvSpPr>
          <p:cNvPr id="4" name="Slide Number Placeholder 3"/>
          <p:cNvSpPr>
            <a:spLocks noGrp="1"/>
          </p:cNvSpPr>
          <p:nvPr>
            <p:ph type="sldNum" sz="quarter" idx="5"/>
          </p:nvPr>
        </p:nvSpPr>
        <p:spPr/>
        <p:txBody>
          <a:bodyPr/>
          <a:lstStyle/>
          <a:p>
            <a:fld id="{A89C7E07-3C67-C64C-8DA0-0404F6303970}" type="slidenum">
              <a:rPr lang="en-US" smtClean="0"/>
              <a:t>27</a:t>
            </a:fld>
            <a:endParaRPr lang="en-US" dirty="0"/>
          </a:p>
        </p:txBody>
      </p:sp>
    </p:spTree>
    <p:extLst>
      <p:ext uri="{BB962C8B-B14F-4D97-AF65-F5344CB8AC3E}">
        <p14:creationId xmlns:p14="http://schemas.microsoft.com/office/powerpoint/2010/main" val="4187003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9776AA-0D6D-A538-8A12-3806570B6F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95FF31-8F5C-39A6-98FC-4CFD596E8A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0DCDCE-3BC5-D8AB-4880-8EE526A2CDFA}"/>
              </a:ext>
            </a:extLst>
          </p:cNvPr>
          <p:cNvSpPr>
            <a:spLocks noGrp="1"/>
          </p:cNvSpPr>
          <p:nvPr>
            <p:ph type="body" idx="1"/>
          </p:nvPr>
        </p:nvSpPr>
        <p:spPr/>
        <p:txBody>
          <a:bodyPr/>
          <a:lstStyle/>
          <a:p>
            <a:r>
              <a:rPr lang="en-US" dirty="0"/>
              <a:t>Understanding trends helps us plan for the future. Colon cancer mortality is decreasing.  Rectal cancer mortality is increasing and deaths from rectal cancer will double in the next decade.  </a:t>
            </a:r>
          </a:p>
        </p:txBody>
      </p:sp>
      <p:sp>
        <p:nvSpPr>
          <p:cNvPr id="4" name="Slide Number Placeholder 3">
            <a:extLst>
              <a:ext uri="{FF2B5EF4-FFF2-40B4-BE49-F238E27FC236}">
                <a16:creationId xmlns:a16="http://schemas.microsoft.com/office/drawing/2014/main" id="{9BA01812-F4F3-E5E7-2C52-4A27FFF081B8}"/>
              </a:ext>
            </a:extLst>
          </p:cNvPr>
          <p:cNvSpPr>
            <a:spLocks noGrp="1"/>
          </p:cNvSpPr>
          <p:nvPr>
            <p:ph type="sldNum" sz="quarter" idx="5"/>
          </p:nvPr>
        </p:nvSpPr>
        <p:spPr/>
        <p:txBody>
          <a:bodyPr/>
          <a:lstStyle/>
          <a:p>
            <a:fld id="{BC3DF689-6570-8A44-8E18-95436CF069C5}" type="slidenum">
              <a:rPr lang="en-US" smtClean="0"/>
              <a:t>28</a:t>
            </a:fld>
            <a:endParaRPr lang="en-US"/>
          </a:p>
        </p:txBody>
      </p:sp>
    </p:spTree>
    <p:extLst>
      <p:ext uri="{BB962C8B-B14F-4D97-AF65-F5344CB8AC3E}">
        <p14:creationId xmlns:p14="http://schemas.microsoft.com/office/powerpoint/2010/main" val="15368585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Planning for the future often means planning differently in different states.  </a:t>
            </a:r>
            <a:r>
              <a:rPr lang="en-US" dirty="0" err="1"/>
              <a:t>eg</a:t>
            </a:r>
            <a:r>
              <a:rPr lang="en-US" dirty="0"/>
              <a:t> in the US, liver cancer is decreasing by 1% per year.  In Maine, a state with very high rates of infectious hepatitis (a cause of liver cancer), liver cancer is increasing by 2.7% annually.   </a:t>
            </a:r>
            <a:r>
              <a:rPr lang="en-US" b="0" i="0" dirty="0">
                <a:solidFill>
                  <a:srgbClr val="1C1D1E"/>
                </a:solidFill>
                <a:effectLst/>
                <a:latin typeface="Open Sans" panose="020B0606030504020204" pitchFamily="34" charset="0"/>
              </a:rPr>
              <a:t>This is another example of inter-state differences highlighting the need for a registry in every state</a:t>
            </a:r>
          </a:p>
          <a:p>
            <a:endParaRPr lang="en-US" dirty="0"/>
          </a:p>
        </p:txBody>
      </p:sp>
      <p:sp>
        <p:nvSpPr>
          <p:cNvPr id="4" name="Slide Number Placeholder 3"/>
          <p:cNvSpPr>
            <a:spLocks noGrp="1"/>
          </p:cNvSpPr>
          <p:nvPr>
            <p:ph type="sldNum" sz="quarter" idx="5"/>
          </p:nvPr>
        </p:nvSpPr>
        <p:spPr/>
        <p:txBody>
          <a:bodyPr/>
          <a:lstStyle/>
          <a:p>
            <a:fld id="{BC3DF689-6570-8A44-8E18-95436CF069C5}" type="slidenum">
              <a:rPr lang="en-US" smtClean="0"/>
              <a:t>29</a:t>
            </a:fld>
            <a:endParaRPr lang="en-US"/>
          </a:p>
        </p:txBody>
      </p:sp>
    </p:spTree>
    <p:extLst>
      <p:ext uri="{BB962C8B-B14F-4D97-AF65-F5344CB8AC3E}">
        <p14:creationId xmlns:p14="http://schemas.microsoft.com/office/powerpoint/2010/main" val="38235264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Cancer registries are a foundation for cancer research.  If you search </a:t>
            </a:r>
            <a:r>
              <a:rPr lang="en-US" dirty="0" err="1"/>
              <a:t>Pubmed</a:t>
            </a:r>
            <a:r>
              <a:rPr lang="en-US" dirty="0"/>
              <a:t> titles and abstracts for these key phrases, you get more than 42k papers primarily focused on registry data,  with countless other papers that use and cite our data.  It's hard to describe  just how huge these impacts are.</a:t>
            </a:r>
          </a:p>
        </p:txBody>
      </p:sp>
      <p:sp>
        <p:nvSpPr>
          <p:cNvPr id="4" name="Slide Number Placeholder 3"/>
          <p:cNvSpPr>
            <a:spLocks noGrp="1"/>
          </p:cNvSpPr>
          <p:nvPr>
            <p:ph type="sldNum" sz="quarter" idx="5"/>
          </p:nvPr>
        </p:nvSpPr>
        <p:spPr/>
        <p:txBody>
          <a:bodyPr/>
          <a:lstStyle/>
          <a:p>
            <a:fld id="{BC3DF689-6570-8A44-8E18-95436CF069C5}" type="slidenum">
              <a:rPr lang="en-US" smtClean="0"/>
              <a:t>3</a:t>
            </a:fld>
            <a:endParaRPr lang="en-US"/>
          </a:p>
        </p:txBody>
      </p:sp>
    </p:spTree>
    <p:extLst>
      <p:ext uri="{BB962C8B-B14F-4D97-AF65-F5344CB8AC3E}">
        <p14:creationId xmlns:p14="http://schemas.microsoft.com/office/powerpoint/2010/main" val="31649899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Our data are the basis for much of what we know about cancer and how to fight </a:t>
            </a:r>
            <a:r>
              <a:rPr lang="en-US" sz="1200"/>
              <a:t>it.   Without </a:t>
            </a:r>
            <a:r>
              <a:rPr lang="en-US" sz="1200" dirty="0"/>
              <a:t>a properly funded cancer registry in every state to tell us what’s going on, the nation is blindfolded in this fight</a:t>
            </a:r>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30</a:t>
            </a:fld>
            <a:endParaRPr lang="en-US" dirty="0"/>
          </a:p>
        </p:txBody>
      </p:sp>
    </p:spTree>
    <p:extLst>
      <p:ext uri="{BB962C8B-B14F-4D97-AF65-F5344CB8AC3E}">
        <p14:creationId xmlns:p14="http://schemas.microsoft.com/office/powerpoint/2010/main" val="2506508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FA4F96-87F6-2532-55F4-9BEB18F444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AFB3C0-2F36-3D94-EE8F-AD0A65C191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87B61C-9DE6-C383-0CC6-8671AD18217D}"/>
              </a:ext>
            </a:extLst>
          </p:cNvPr>
          <p:cNvSpPr>
            <a:spLocks noGrp="1"/>
          </p:cNvSpPr>
          <p:nvPr>
            <p:ph type="body" idx="1"/>
          </p:nvPr>
        </p:nvSpPr>
        <p:spPr/>
        <p:txBody>
          <a:bodyPr/>
          <a:lstStyle/>
          <a:p>
            <a:r>
              <a:rPr lang="en-US" dirty="0"/>
              <a:t>This study identified the most cited papers on aging and cancer in the scientific literature, from the inception of the web of science website (1980), 9 of the top 10 most cited papers are registry data – and 8 of those are from the US</a:t>
            </a:r>
          </a:p>
        </p:txBody>
      </p:sp>
      <p:sp>
        <p:nvSpPr>
          <p:cNvPr id="4" name="Slide Number Placeholder 3">
            <a:extLst>
              <a:ext uri="{FF2B5EF4-FFF2-40B4-BE49-F238E27FC236}">
                <a16:creationId xmlns:a16="http://schemas.microsoft.com/office/drawing/2014/main" id="{71DAA433-D9FC-8134-13AA-3CFB67E59C25}"/>
              </a:ext>
            </a:extLst>
          </p:cNvPr>
          <p:cNvSpPr>
            <a:spLocks noGrp="1"/>
          </p:cNvSpPr>
          <p:nvPr>
            <p:ph type="sldNum" sz="quarter" idx="5"/>
          </p:nvPr>
        </p:nvSpPr>
        <p:spPr/>
        <p:txBody>
          <a:bodyPr/>
          <a:lstStyle/>
          <a:p>
            <a:fld id="{BC3DF689-6570-8A44-8E18-95436CF069C5}" type="slidenum">
              <a:rPr lang="en-US" smtClean="0"/>
              <a:t>4</a:t>
            </a:fld>
            <a:endParaRPr lang="en-US"/>
          </a:p>
        </p:txBody>
      </p:sp>
    </p:spTree>
    <p:extLst>
      <p:ext uri="{BB962C8B-B14F-4D97-AF65-F5344CB8AC3E}">
        <p14:creationId xmlns:p14="http://schemas.microsoft.com/office/powerpoint/2010/main" val="4063215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E648F7-C688-EEF5-6539-75B79558FD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180424-11F2-B850-3619-D666D3852D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88FE2C-2D09-4AB4-E6A0-0193204B108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provide data for many important research studies.  For example, the Breast cancer surveillance consortium has published more than 800 papers describing new knowledge about breast cancer screening, and cancer risk factors such as breast density. </a:t>
            </a:r>
            <a:endParaRPr lang="en-US" dirty="0">
              <a:latin typeface="rustica"/>
            </a:endParaRPr>
          </a:p>
          <a:p>
            <a:endParaRPr lang="en-US" dirty="0">
              <a:latin typeface="rustic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rustica"/>
            </a:endParaRPr>
          </a:p>
          <a:p>
            <a:endParaRPr lang="en-US" dirty="0"/>
          </a:p>
        </p:txBody>
      </p:sp>
      <p:sp>
        <p:nvSpPr>
          <p:cNvPr id="4" name="Slide Number Placeholder 3">
            <a:extLst>
              <a:ext uri="{FF2B5EF4-FFF2-40B4-BE49-F238E27FC236}">
                <a16:creationId xmlns:a16="http://schemas.microsoft.com/office/drawing/2014/main" id="{05726460-E879-8987-9723-DDE39B9E256B}"/>
              </a:ext>
            </a:extLst>
          </p:cNvPr>
          <p:cNvSpPr>
            <a:spLocks noGrp="1"/>
          </p:cNvSpPr>
          <p:nvPr>
            <p:ph type="sldNum" sz="quarter" idx="5"/>
          </p:nvPr>
        </p:nvSpPr>
        <p:spPr/>
        <p:txBody>
          <a:bodyPr/>
          <a:lstStyle/>
          <a:p>
            <a:fld id="{BC3DF689-6570-8A44-8E18-95436CF069C5}" type="slidenum">
              <a:rPr lang="en-US" smtClean="0"/>
              <a:t>5</a:t>
            </a:fld>
            <a:endParaRPr lang="en-US"/>
          </a:p>
        </p:txBody>
      </p:sp>
    </p:spTree>
    <p:extLst>
      <p:ext uri="{BB962C8B-B14F-4D97-AF65-F5344CB8AC3E}">
        <p14:creationId xmlns:p14="http://schemas.microsoft.com/office/powerpoint/2010/main" val="4808732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National Childhood Cancer Data Initiative aims to use registry data from every state to create the strongest possible dataset for research on this critically important topic.  If registries shut down, this is one of many initiatives that will be affected. </a:t>
            </a:r>
            <a:r>
              <a:rPr lang="en-US" sz="1200" kern="1200" dirty="0">
                <a:solidFill>
                  <a:schemeClr val="tx1"/>
                </a:solidFill>
                <a:effectLst/>
                <a:latin typeface="+mn-lt"/>
                <a:ea typeface="+mn-ea"/>
                <a:cs typeface="+mn-cs"/>
              </a:rPr>
              <a:t>Amanda Haddock, mother of David who died of brain cancer, is trying to get David's brain cancer data used for research.  (See </a:t>
            </a:r>
            <a:r>
              <a:rPr lang="en-US" sz="1200" dirty="0"/>
              <a:t>https://</a:t>
            </a:r>
            <a:r>
              <a:rPr lang="en-US" sz="1200" dirty="0" err="1"/>
              <a:t>dragonmaster.org</a:t>
            </a:r>
            <a:r>
              <a:rPr lang="en-US" sz="1200" dirty="0"/>
              <a:t>/about-us/)</a:t>
            </a:r>
            <a:r>
              <a:rPr lang="en-US" sz="1200" kern="1200" dirty="0">
                <a:solidFill>
                  <a:schemeClr val="tx1"/>
                </a:solidFill>
                <a:effectLst/>
                <a:latin typeface="+mn-lt"/>
                <a:ea typeface="+mn-ea"/>
                <a:cs typeface="+mn-cs"/>
              </a:rPr>
              <a:t>.  Childhood cancer research needs to be strengthened, not weakened.</a:t>
            </a:r>
          </a:p>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6</a:t>
            </a:fld>
            <a:endParaRPr lang="en-US" dirty="0"/>
          </a:p>
        </p:txBody>
      </p:sp>
    </p:spTree>
    <p:extLst>
      <p:ext uri="{BB962C8B-B14F-4D97-AF65-F5344CB8AC3E}">
        <p14:creationId xmlns:p14="http://schemas.microsoft.com/office/powerpoint/2010/main" val="3900803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96555-BCFE-C318-B8A9-2B59A758EA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824D40-906C-93A6-31EC-40789D9B03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B201AE-9AB6-EE99-03AC-4A5EE7D3FAD4}"/>
              </a:ext>
            </a:extLst>
          </p:cNvPr>
          <p:cNvSpPr>
            <a:spLocks noGrp="1"/>
          </p:cNvSpPr>
          <p:nvPr>
            <p:ph type="body" idx="1"/>
          </p:nvPr>
        </p:nvSpPr>
        <p:spPr/>
        <p:txBody>
          <a:bodyPr/>
          <a:lstStyle/>
          <a:p>
            <a:r>
              <a:rPr lang="en-US" dirty="0"/>
              <a:t>We provide data for many important public health interventions.</a:t>
            </a:r>
          </a:p>
        </p:txBody>
      </p:sp>
      <p:sp>
        <p:nvSpPr>
          <p:cNvPr id="4" name="Slide Number Placeholder 3">
            <a:extLst>
              <a:ext uri="{FF2B5EF4-FFF2-40B4-BE49-F238E27FC236}">
                <a16:creationId xmlns:a16="http://schemas.microsoft.com/office/drawing/2014/main" id="{807D4052-ABA2-870A-C1B3-5C46C56B33DD}"/>
              </a:ext>
            </a:extLst>
          </p:cNvPr>
          <p:cNvSpPr>
            <a:spLocks noGrp="1"/>
          </p:cNvSpPr>
          <p:nvPr>
            <p:ph type="sldNum" sz="quarter" idx="5"/>
          </p:nvPr>
        </p:nvSpPr>
        <p:spPr/>
        <p:txBody>
          <a:bodyPr/>
          <a:lstStyle/>
          <a:p>
            <a:fld id="{BC3DF689-6570-8A44-8E18-95436CF069C5}" type="slidenum">
              <a:rPr lang="en-US" smtClean="0"/>
              <a:t>7</a:t>
            </a:fld>
            <a:endParaRPr lang="en-US"/>
          </a:p>
        </p:txBody>
      </p:sp>
    </p:spTree>
    <p:extLst>
      <p:ext uri="{BB962C8B-B14F-4D97-AF65-F5344CB8AC3E}">
        <p14:creationId xmlns:p14="http://schemas.microsoft.com/office/powerpoint/2010/main" val="13346956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team at </a:t>
            </a:r>
            <a:r>
              <a:rPr lang="en-US" sz="1200" kern="1200" dirty="0">
                <a:solidFill>
                  <a:schemeClr val="tx1"/>
                </a:solidFill>
                <a:effectLst/>
                <a:latin typeface="+mn-lt"/>
                <a:ea typeface="+mn-ea"/>
                <a:cs typeface="+mn-cs"/>
              </a:rPr>
              <a:t>the Dartmouth Cancer Center targeted lung screening educational interventions to counties in Vermont with high smoking prevalence and high lung cancer rates.  When resources are scarce, we can use registry data to focus interventions on communities of greatest need.</a:t>
            </a:r>
          </a:p>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8</a:t>
            </a:fld>
            <a:endParaRPr lang="en-US" dirty="0"/>
          </a:p>
        </p:txBody>
      </p:sp>
    </p:spTree>
    <p:extLst>
      <p:ext uri="{BB962C8B-B14F-4D97-AF65-F5344CB8AC3E}">
        <p14:creationId xmlns:p14="http://schemas.microsoft.com/office/powerpoint/2010/main" val="30107776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identify concerning trends over time.  Registry data  identified the rise of Colorectal Cancer in younger adults. And the Colon Cancer Family Registry has used our data and published over 700 papers with new information about inherited cancer syndromes and early onset cancer.</a:t>
            </a:r>
          </a:p>
        </p:txBody>
      </p:sp>
      <p:sp>
        <p:nvSpPr>
          <p:cNvPr id="4" name="Slide Number Placeholder 3"/>
          <p:cNvSpPr>
            <a:spLocks noGrp="1"/>
          </p:cNvSpPr>
          <p:nvPr>
            <p:ph type="sldNum" sz="quarter" idx="5"/>
          </p:nvPr>
        </p:nvSpPr>
        <p:spPr/>
        <p:txBody>
          <a:bodyPr/>
          <a:lstStyle/>
          <a:p>
            <a:fld id="{BC3DF689-6570-8A44-8E18-95436CF069C5}" type="slidenum">
              <a:rPr lang="en-US" smtClean="0"/>
              <a:t>9</a:t>
            </a:fld>
            <a:endParaRPr lang="en-US"/>
          </a:p>
        </p:txBody>
      </p:sp>
    </p:spTree>
    <p:extLst>
      <p:ext uri="{BB962C8B-B14F-4D97-AF65-F5344CB8AC3E}">
        <p14:creationId xmlns:p14="http://schemas.microsoft.com/office/powerpoint/2010/main" val="34985448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accent3">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6309904" y="411479"/>
            <a:ext cx="5486400" cy="3291840"/>
          </a:xfrm>
          <a:prstGeom prst="rect">
            <a:avLst/>
          </a:prstGeom>
        </p:spPr>
        <p:txBody>
          <a:bodyPr lIns="0" tIns="0" rIns="0" bIns="0" anchor="b">
            <a:noAutofit/>
          </a:bodyPr>
          <a:lstStyle>
            <a:lvl1pPr algn="l">
              <a:lnSpc>
                <a:spcPct val="80000"/>
              </a:lnSpc>
              <a:defRPr sz="6000" b="0" i="0" spc="100" baseline="0">
                <a:solidFill>
                  <a:schemeClr val="tx1"/>
                </a:solidFill>
                <a:latin typeface="Arial" panose="020B0604020202020204" pitchFamily="34" charset="0"/>
                <a:cs typeface="Arial" panose="020B0604020202020204" pitchFamily="34" charset="0"/>
              </a:defRPr>
            </a:lvl1pPr>
          </a:lstStyle>
          <a:p>
            <a:r>
              <a:rPr lang="en-US" dirty="0"/>
              <a:t>Click to add title </a:t>
            </a:r>
          </a:p>
        </p:txBody>
      </p:sp>
      <p:grpSp>
        <p:nvGrpSpPr>
          <p:cNvPr id="9" name="Group 8">
            <a:extLst>
              <a:ext uri="{FF2B5EF4-FFF2-40B4-BE49-F238E27FC236}">
                <a16:creationId xmlns:a16="http://schemas.microsoft.com/office/drawing/2014/main" id="{C26C18C3-ED25-DD4B-BA72-24932D54DE37}"/>
              </a:ext>
              <a:ext uri="{C183D7F6-B498-43B3-948B-1728B52AA6E4}">
                <adec:decorative xmlns:adec="http://schemas.microsoft.com/office/drawing/2017/decorative" val="1"/>
              </a:ext>
            </a:extLst>
          </p:cNvPr>
          <p:cNvGrpSpPr>
            <a:grpSpLocks/>
          </p:cNvGrpSpPr>
          <p:nvPr userDrawn="1"/>
        </p:nvGrpSpPr>
        <p:grpSpPr bwMode="auto">
          <a:xfrm>
            <a:off x="1" y="758752"/>
            <a:ext cx="6099248" cy="6099248"/>
            <a:chOff x="0" y="12289"/>
            <a:chExt cx="3550" cy="3551"/>
          </a:xfrm>
        </p:grpSpPr>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0" dirty="0">
                <a:solidFill>
                  <a:schemeClr val="tx1"/>
                </a:solidFill>
                <a:latin typeface="Arial" panose="020B0604020202020204" pitchFamily="34" charset="0"/>
                <a:cs typeface="Arial" panose="020B0604020202020204" pitchFamily="34" charset="0"/>
              </a:endParaRPr>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0" dirty="0">
                <a:solidFill>
                  <a:schemeClr val="tx1"/>
                </a:solidFill>
                <a:latin typeface="Arial" panose="020B0604020202020204" pitchFamily="34" charset="0"/>
                <a:cs typeface="Arial" panose="020B0604020202020204" pitchFamily="34" charset="0"/>
              </a:endParaRPr>
            </a:p>
          </p:txBody>
        </p:sp>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0" dirty="0">
                <a:solidFill>
                  <a:schemeClr val="tx1"/>
                </a:solidFill>
                <a:latin typeface="Arial" panose="020B0604020202020204" pitchFamily="34" charset="0"/>
                <a:cs typeface="Arial" panose="020B0604020202020204" pitchFamily="34" charset="0"/>
              </a:endParaRPr>
            </a:p>
          </p:txBody>
        </p:sp>
      </p:grpSp>
      <p:cxnSp>
        <p:nvCxnSpPr>
          <p:cNvPr id="13" name="Straight Connector 12">
            <a:extLst>
              <a:ext uri="{FF2B5EF4-FFF2-40B4-BE49-F238E27FC236}">
                <a16:creationId xmlns:a16="http://schemas.microsoft.com/office/drawing/2014/main" id="{A69706A2-3726-FE4E-B923-E75D48597816}"/>
              </a:ext>
              <a:ext uri="{C183D7F6-B498-43B3-948B-1728B52AA6E4}">
                <adec:decorative xmlns:adec="http://schemas.microsoft.com/office/drawing/2017/decorative" val="1"/>
              </a:ext>
            </a:extLst>
          </p:cNvPr>
          <p:cNvCxnSpPr>
            <a:cxnSpLocks/>
          </p:cNvCxnSpPr>
          <p:nvPr userDrawn="1"/>
        </p:nvCxnSpPr>
        <p:spPr>
          <a:xfrm>
            <a:off x="6309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41327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ntent and Table">
    <p:bg>
      <p:bgPr>
        <a:solidFill>
          <a:schemeClr val="accent3">
            <a:lumMod val="50000"/>
          </a:schemeClr>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F555767-B3D8-BD57-1D42-7F6E1E66892B}"/>
              </a:ext>
              <a:ext uri="{C183D7F6-B498-43B3-948B-1728B52AA6E4}">
                <adec:decorative xmlns:adec="http://schemas.microsoft.com/office/drawing/2017/decorative" val="1"/>
              </a:ext>
            </a:extLst>
          </p:cNvPr>
          <p:cNvGrpSpPr>
            <a:grpSpLocks/>
          </p:cNvGrpSpPr>
          <p:nvPr userDrawn="1"/>
        </p:nvGrpSpPr>
        <p:grpSpPr bwMode="auto">
          <a:xfrm rot="16200000" flipV="1">
            <a:off x="0" y="3900132"/>
            <a:ext cx="2959226" cy="2959226"/>
            <a:chOff x="0" y="12289"/>
            <a:chExt cx="3550" cy="3551"/>
          </a:xfrm>
        </p:grpSpPr>
        <p:sp>
          <p:nvSpPr>
            <p:cNvPr id="9" name="Freeform 13">
              <a:extLst>
                <a:ext uri="{FF2B5EF4-FFF2-40B4-BE49-F238E27FC236}">
                  <a16:creationId xmlns:a16="http://schemas.microsoft.com/office/drawing/2014/main" id="{BC972B6D-098C-52F6-E990-52623B368FB1}"/>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5" name="Freeform 14">
              <a:extLst>
                <a:ext uri="{FF2B5EF4-FFF2-40B4-BE49-F238E27FC236}">
                  <a16:creationId xmlns:a16="http://schemas.microsoft.com/office/drawing/2014/main" id="{3F0D3EE3-9A8C-531D-1EEE-1AFAB9F3BCAE}"/>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7" name="Freeform 15">
              <a:extLst>
                <a:ext uri="{FF2B5EF4-FFF2-40B4-BE49-F238E27FC236}">
                  <a16:creationId xmlns:a16="http://schemas.microsoft.com/office/drawing/2014/main" id="{A2BE192C-1768-890B-EC1B-5ED6E1F82590}"/>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3661409" y="4661717"/>
            <a:ext cx="7936230" cy="1380760"/>
          </a:xfrm>
          <a:prstGeom prst="rect">
            <a:avLst/>
          </a:prstGeom>
        </p:spPr>
        <p:txBody>
          <a:bodyPr lIns="0" tIns="0" rIns="0" bIns="0" anchor="b" anchorCtr="0">
            <a:noAutofit/>
          </a:bodyPr>
          <a:lstStyle>
            <a:lvl1pPr>
              <a:defRPr sz="4400" b="0" i="0">
                <a:solidFill>
                  <a:schemeClr val="tx1"/>
                </a:solidFill>
                <a:latin typeface="Arial" panose="020B0604020202020204" pitchFamily="34" charset="0"/>
                <a:cs typeface="Arial" panose="020B0604020202020204" pitchFamily="34" charset="0"/>
              </a:defRPr>
            </a:lvl1pPr>
          </a:lstStyle>
          <a:p>
            <a:r>
              <a:rPr lang="en-US" dirty="0"/>
              <a:t>Click to add title </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3670935" y="631317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7" name="Content Placeholder 5">
            <a:extLst>
              <a:ext uri="{FF2B5EF4-FFF2-40B4-BE49-F238E27FC236}">
                <a16:creationId xmlns:a16="http://schemas.microsoft.com/office/drawing/2014/main" id="{8007FA9C-C4D5-89EC-C457-5F329A338E1E}"/>
              </a:ext>
            </a:extLst>
          </p:cNvPr>
          <p:cNvSpPr>
            <a:spLocks noGrp="1"/>
          </p:cNvSpPr>
          <p:nvPr>
            <p:ph sz="quarter" idx="14" hasCustomPrompt="1"/>
          </p:nvPr>
        </p:nvSpPr>
        <p:spPr>
          <a:xfrm>
            <a:off x="603885" y="584005"/>
            <a:ext cx="2825115" cy="3999060"/>
          </a:xfrm>
        </p:spPr>
        <p:txBody>
          <a:bodyPr lIns="0" tIns="274320">
            <a:normAutofit/>
          </a:bodyPr>
          <a:lstStyle>
            <a:lvl1pPr marL="0" indent="0">
              <a:spcBef>
                <a:spcPts val="1800"/>
              </a:spcBef>
              <a:buFont typeface="Arial" panose="020B0604020202020204" pitchFamily="34" charset="0"/>
              <a:buNone/>
              <a:defRPr sz="2000"/>
            </a:lvl1pPr>
            <a:lvl2pPr marL="457200" indent="0">
              <a:spcBef>
                <a:spcPts val="1800"/>
              </a:spcBef>
              <a:buNone/>
              <a:defRPr sz="2000"/>
            </a:lvl2pPr>
            <a:lvl3pPr marL="914400" indent="0">
              <a:spcBef>
                <a:spcPts val="1800"/>
              </a:spcBef>
              <a:buNone/>
              <a:defRPr sz="2000"/>
            </a:lvl3pPr>
            <a:lvl4pPr marL="1371600" indent="0">
              <a:spcBef>
                <a:spcPts val="1800"/>
              </a:spcBef>
              <a:buNone/>
              <a:defRPr sz="2000"/>
            </a:lvl4pPr>
            <a:lvl5pPr marL="1828800" indent="0">
              <a:spcBef>
                <a:spcPts val="1800"/>
              </a:spcBef>
              <a:buNone/>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5BCAAA28-C292-C527-AD35-90836B8BB978}"/>
              </a:ext>
            </a:extLst>
          </p:cNvPr>
          <p:cNvSpPr>
            <a:spLocks noGrp="1"/>
          </p:cNvSpPr>
          <p:nvPr>
            <p:ph sz="quarter" idx="13" hasCustomPrompt="1"/>
          </p:nvPr>
        </p:nvSpPr>
        <p:spPr>
          <a:xfrm>
            <a:off x="3670934" y="584005"/>
            <a:ext cx="7926705" cy="3999060"/>
          </a:xfrm>
        </p:spPr>
        <p:txBody>
          <a:bodyPr lIns="0">
            <a:normAutofit/>
          </a:bodyPr>
          <a:lstStyle>
            <a:lvl1pPr marL="0" indent="0">
              <a:spcBef>
                <a:spcPts val="1800"/>
              </a:spcBef>
              <a:buNone/>
              <a:defRPr sz="2000"/>
            </a:lvl1pPr>
            <a:lvl2pPr>
              <a:spcBef>
                <a:spcPts val="600"/>
              </a:spcBef>
              <a:defRPr sz="2000"/>
            </a:lvl2pPr>
            <a:lvl3pPr>
              <a:spcBef>
                <a:spcPts val="1800"/>
              </a:spcBef>
              <a:defRPr sz="2000"/>
            </a:lvl3pPr>
            <a:lvl4pPr>
              <a:spcBef>
                <a:spcPts val="1800"/>
              </a:spcBef>
              <a:defRPr sz="2000"/>
            </a:lvl4pPr>
            <a:lvl5pPr>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spTree>
    <p:extLst>
      <p:ext uri="{BB962C8B-B14F-4D97-AF65-F5344CB8AC3E}">
        <p14:creationId xmlns:p14="http://schemas.microsoft.com/office/powerpoint/2010/main" val="2244329111"/>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wo Content">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97D5AF2-684A-4A8D-3D82-B57D7AC44677}"/>
              </a:ext>
              <a:ext uri="{C183D7F6-B498-43B3-948B-1728B52AA6E4}">
                <adec:decorative xmlns:adec="http://schemas.microsoft.com/office/drawing/2017/decorative" val="1"/>
              </a:ext>
            </a:extLst>
          </p:cNvPr>
          <p:cNvGrpSpPr>
            <a:grpSpLocks/>
          </p:cNvGrpSpPr>
          <p:nvPr userDrawn="1"/>
        </p:nvGrpSpPr>
        <p:grpSpPr bwMode="auto">
          <a:xfrm rot="10800000">
            <a:off x="8870040" y="0"/>
            <a:ext cx="3325208" cy="3325208"/>
            <a:chOff x="0" y="12289"/>
            <a:chExt cx="3550" cy="3551"/>
          </a:xfrm>
        </p:grpSpPr>
        <p:sp>
          <p:nvSpPr>
            <p:cNvPr id="12" name="Freeform 4">
              <a:extLst>
                <a:ext uri="{FF2B5EF4-FFF2-40B4-BE49-F238E27FC236}">
                  <a16:creationId xmlns:a16="http://schemas.microsoft.com/office/drawing/2014/main" id="{8CF5F650-F8F0-F4FE-44DA-1F14ADE428B2}"/>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solidFill>
                  <a:schemeClr val="tx1"/>
                </a:solidFill>
                <a:latin typeface="Arial" panose="020B0604020202020204" pitchFamily="34" charset="0"/>
                <a:cs typeface="Arial" panose="020B0604020202020204" pitchFamily="34" charset="0"/>
              </a:endParaRPr>
            </a:p>
          </p:txBody>
        </p:sp>
        <p:sp>
          <p:nvSpPr>
            <p:cNvPr id="13" name="Freeform 5">
              <a:extLst>
                <a:ext uri="{FF2B5EF4-FFF2-40B4-BE49-F238E27FC236}">
                  <a16:creationId xmlns:a16="http://schemas.microsoft.com/office/drawing/2014/main" id="{18870924-E47D-404F-59B5-BD1C58F7B04C}"/>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solidFill>
                  <a:schemeClr val="tx1"/>
                </a:solidFill>
                <a:latin typeface="Arial" panose="020B0604020202020204" pitchFamily="34" charset="0"/>
                <a:cs typeface="Arial" panose="020B0604020202020204" pitchFamily="34" charset="0"/>
              </a:endParaRPr>
            </a:p>
          </p:txBody>
        </p:sp>
        <p:sp>
          <p:nvSpPr>
            <p:cNvPr id="14" name="Freeform 7">
              <a:extLst>
                <a:ext uri="{FF2B5EF4-FFF2-40B4-BE49-F238E27FC236}">
                  <a16:creationId xmlns:a16="http://schemas.microsoft.com/office/drawing/2014/main" id="{80806A65-E4FC-2F52-65B3-CC181E620C29}"/>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solidFill>
                  <a:schemeClr val="tx1"/>
                </a:solidFill>
                <a:latin typeface="Arial" panose="020B0604020202020204" pitchFamily="34" charset="0"/>
                <a:cs typeface="Arial" panose="020B0604020202020204" pitchFamily="34" charset="0"/>
              </a:endParaRPr>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198408"/>
            <a:ext cx="10972800" cy="1574317"/>
          </a:xfrm>
          <a:prstGeom prst="rect">
            <a:avLst/>
          </a:prstGeom>
        </p:spPr>
        <p:txBody>
          <a:bodyPr lIns="0" tIns="0" rIns="0" bIns="0" anchor="b" anchorCtr="0">
            <a:noAutofit/>
          </a:bodyPr>
          <a:lstStyle>
            <a:lvl1pPr>
              <a:defRPr sz="4400" b="1" i="0">
                <a:solidFill>
                  <a:schemeClr val="tx1"/>
                </a:solidFill>
                <a:latin typeface="Arial" panose="020B0604020202020204" pitchFamily="34" charset="0"/>
                <a:cs typeface="Arial" panose="020B0604020202020204" pitchFamily="34" charset="0"/>
              </a:defRPr>
            </a:lvl1pPr>
          </a:lstStyle>
          <a:p>
            <a:r>
              <a:rPr lang="en-US" dirty="0"/>
              <a:t>Click to add title </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6" name="Content Placeholder 5">
            <a:extLst>
              <a:ext uri="{FF2B5EF4-FFF2-40B4-BE49-F238E27FC236}">
                <a16:creationId xmlns:a16="http://schemas.microsoft.com/office/drawing/2014/main" id="{5BCAAA28-C292-C527-AD35-90836B8BB978}"/>
              </a:ext>
            </a:extLst>
          </p:cNvPr>
          <p:cNvSpPr>
            <a:spLocks noGrp="1"/>
          </p:cNvSpPr>
          <p:nvPr>
            <p:ph sz="quarter" idx="13" hasCustomPrompt="1"/>
          </p:nvPr>
        </p:nvSpPr>
        <p:spPr>
          <a:xfrm>
            <a:off x="595523" y="2676525"/>
            <a:ext cx="5746750" cy="3597470"/>
          </a:xfrm>
        </p:spPr>
        <p:txBody>
          <a:bodyPr lIns="0">
            <a:normAutofit/>
          </a:bodyPr>
          <a:lstStyle>
            <a:lvl1pPr marL="0" indent="0">
              <a:spcBef>
                <a:spcPts val="1800"/>
              </a:spcBef>
              <a:buNone/>
              <a:defRPr sz="2000">
                <a:solidFill>
                  <a:schemeClr val="tx1"/>
                </a:solidFill>
                <a:latin typeface="Arial" panose="020B0604020202020204" pitchFamily="34" charset="0"/>
                <a:cs typeface="Arial" panose="020B0604020202020204" pitchFamily="34" charset="0"/>
              </a:defRPr>
            </a:lvl1pPr>
            <a:lvl2pPr>
              <a:spcBef>
                <a:spcPts val="600"/>
              </a:spcBef>
              <a:defRPr sz="2000">
                <a:solidFill>
                  <a:schemeClr val="tx1"/>
                </a:solidFill>
                <a:latin typeface="Arial" panose="020B0604020202020204" pitchFamily="34" charset="0"/>
                <a:cs typeface="Arial" panose="020B0604020202020204" pitchFamily="34" charset="0"/>
              </a:defRPr>
            </a:lvl2pPr>
            <a:lvl3pPr>
              <a:spcBef>
                <a:spcPts val="1800"/>
              </a:spcBef>
              <a:defRPr sz="2000">
                <a:solidFill>
                  <a:schemeClr val="tx1"/>
                </a:solidFill>
                <a:latin typeface="Arial" panose="020B0604020202020204" pitchFamily="34" charset="0"/>
                <a:cs typeface="Arial" panose="020B0604020202020204" pitchFamily="34" charset="0"/>
              </a:defRPr>
            </a:lvl3pPr>
            <a:lvl4pPr>
              <a:spcBef>
                <a:spcPts val="1800"/>
              </a:spcBef>
              <a:defRPr sz="2000">
                <a:solidFill>
                  <a:schemeClr val="tx1"/>
                </a:solidFill>
                <a:latin typeface="Arial" panose="020B0604020202020204" pitchFamily="34" charset="0"/>
                <a:cs typeface="Arial" panose="020B0604020202020204" pitchFamily="34" charset="0"/>
              </a:defRPr>
            </a:lvl4pPr>
            <a:lvl5pPr>
              <a:spcBef>
                <a:spcPts val="1800"/>
              </a:spcBef>
              <a:defRPr sz="2000">
                <a:solidFill>
                  <a:schemeClr val="tx1"/>
                </a:solidFill>
                <a:latin typeface="Arial" panose="020B0604020202020204" pitchFamily="34" charset="0"/>
                <a:cs typeface="Arial" panose="020B0604020202020204"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5">
            <a:extLst>
              <a:ext uri="{FF2B5EF4-FFF2-40B4-BE49-F238E27FC236}">
                <a16:creationId xmlns:a16="http://schemas.microsoft.com/office/drawing/2014/main" id="{8007FA9C-C4D5-89EC-C457-5F329A338E1E}"/>
              </a:ext>
            </a:extLst>
          </p:cNvPr>
          <p:cNvSpPr>
            <a:spLocks noGrp="1"/>
          </p:cNvSpPr>
          <p:nvPr>
            <p:ph sz="quarter" idx="14" hasCustomPrompt="1"/>
          </p:nvPr>
        </p:nvSpPr>
        <p:spPr>
          <a:xfrm>
            <a:off x="7620000" y="2676525"/>
            <a:ext cx="3947160" cy="3597470"/>
          </a:xfrm>
        </p:spPr>
        <p:txBody>
          <a:bodyPr lIns="0">
            <a:normAutofit/>
          </a:bodyPr>
          <a:lstStyle>
            <a:lvl1pPr marL="342900" indent="-342900">
              <a:spcBef>
                <a:spcPts val="18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a:spcBef>
                <a:spcPts val="1800"/>
              </a:spcBef>
              <a:defRPr sz="2000">
                <a:solidFill>
                  <a:schemeClr val="tx1"/>
                </a:solidFill>
                <a:latin typeface="Arial" panose="020B0604020202020204" pitchFamily="34" charset="0"/>
                <a:cs typeface="Arial" panose="020B0604020202020204" pitchFamily="34" charset="0"/>
              </a:defRPr>
            </a:lvl2pPr>
            <a:lvl3pPr>
              <a:spcBef>
                <a:spcPts val="1800"/>
              </a:spcBef>
              <a:defRPr sz="2000">
                <a:solidFill>
                  <a:schemeClr val="tx1"/>
                </a:solidFill>
                <a:latin typeface="Arial" panose="020B0604020202020204" pitchFamily="34" charset="0"/>
                <a:cs typeface="Arial" panose="020B0604020202020204" pitchFamily="34" charset="0"/>
              </a:defRPr>
            </a:lvl3pPr>
            <a:lvl4pPr>
              <a:spcBef>
                <a:spcPts val="1800"/>
              </a:spcBef>
              <a:defRPr sz="2000">
                <a:solidFill>
                  <a:schemeClr val="tx1"/>
                </a:solidFill>
                <a:latin typeface="Arial" panose="020B0604020202020204" pitchFamily="34" charset="0"/>
                <a:cs typeface="Arial" panose="020B0604020202020204" pitchFamily="34" charset="0"/>
              </a:defRPr>
            </a:lvl4pPr>
            <a:lvl5pPr>
              <a:spcBef>
                <a:spcPts val="1800"/>
              </a:spcBef>
              <a:defRPr sz="2000">
                <a:solidFill>
                  <a:schemeClr val="tx1"/>
                </a:solidFill>
                <a:latin typeface="Arial" panose="020B0604020202020204" pitchFamily="34" charset="0"/>
                <a:cs typeface="Arial" panose="020B0604020202020204"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lvl1pPr>
              <a:defRPr>
                <a:solidFill>
                  <a:schemeClr val="tx1"/>
                </a:solidFill>
                <a:latin typeface="Arial" panose="020B0604020202020204" pitchFamily="34" charset="0"/>
                <a:cs typeface="Arial" panose="020B0604020202020204" pitchFamily="34" charset="0"/>
              </a:defRPr>
            </a:lvl1pPr>
          </a:lstStyle>
          <a:p>
            <a:endParaRPr lang="en-US" dirty="0"/>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649744719"/>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2">
    <p:bg>
      <p:bgPr>
        <a:solidFill>
          <a:schemeClr val="bg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202400"/>
            <a:ext cx="10972800" cy="1570325"/>
          </a:xfrm>
          <a:prstGeom prst="rect">
            <a:avLst/>
          </a:prstGeom>
        </p:spPr>
        <p:txBody>
          <a:bodyPr lIns="0" tIns="0" rIns="0" bIns="0" anchor="b" anchorCtr="0">
            <a:noAutofit/>
          </a:bodyPr>
          <a:lstStyle>
            <a:lvl1pPr>
              <a:defRPr sz="4400" b="1" i="0">
                <a:solidFill>
                  <a:schemeClr val="tx1"/>
                </a:solidFill>
                <a:latin typeface="Arial" panose="020B0604020202020204" pitchFamily="34" charset="0"/>
                <a:cs typeface="Arial" panose="020B0604020202020204" pitchFamily="34" charset="0"/>
              </a:defRPr>
            </a:lvl1pPr>
          </a:lstStyle>
          <a:p>
            <a:r>
              <a:rPr lang="en-US" dirty="0"/>
              <a:t>Click to add title </a:t>
            </a:r>
          </a:p>
        </p:txBody>
      </p:sp>
      <p:sp>
        <p:nvSpPr>
          <p:cNvPr id="9" name="Table Placeholder 2">
            <a:extLst>
              <a:ext uri="{FF2B5EF4-FFF2-40B4-BE49-F238E27FC236}">
                <a16:creationId xmlns:a16="http://schemas.microsoft.com/office/drawing/2014/main" id="{1506B022-475A-6647-98FF-D5C319A0C7C4}"/>
              </a:ext>
            </a:extLst>
          </p:cNvPr>
          <p:cNvSpPr>
            <a:spLocks noGrp="1"/>
          </p:cNvSpPr>
          <p:nvPr>
            <p:ph type="tbl" sz="quarter" idx="10"/>
          </p:nvPr>
        </p:nvSpPr>
        <p:spPr>
          <a:xfrm>
            <a:off x="594360" y="2628629"/>
            <a:ext cx="10972800" cy="3636740"/>
          </a:xfrm>
        </p:spPr>
        <p:txBody>
          <a:bodyPr>
            <a:noAutofit/>
          </a:bodyPr>
          <a:lstStyle>
            <a:lvl1pPr>
              <a:defRPr>
                <a:solidFill>
                  <a:schemeClr val="tx1"/>
                </a:solidFill>
              </a:defRPr>
            </a:lvl1pPr>
          </a:lstStyle>
          <a:p>
            <a:r>
              <a:rPr lang="en-US" dirty="0"/>
              <a:t>Click icon to add table</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lvl1pPr>
              <a:defRPr>
                <a:solidFill>
                  <a:schemeClr val="tx1"/>
                </a:solidFill>
              </a:defRPr>
            </a:lvl1pPr>
          </a:lstStyle>
          <a:p>
            <a:fld id="{294A09A9-5501-47C1-A89A-A340965A2BE2}" type="slidenum">
              <a:rPr lang="en-US" smtClean="0"/>
              <a:pPr/>
              <a:t>‹#›</a:t>
            </a:fld>
            <a:endParaRPr lang="en-US" dirty="0"/>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lvl1pPr>
              <a:defRPr>
                <a:solidFill>
                  <a:schemeClr val="tx1"/>
                </a:solidFill>
              </a:defRPr>
            </a:lvl1pPr>
          </a:lstStyle>
          <a:p>
            <a:endParaRPr lang="en-US" dirty="0"/>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0410957"/>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594360" y="411479"/>
            <a:ext cx="5486400" cy="3291840"/>
          </a:xfrm>
          <a:prstGeom prst="rect">
            <a:avLst/>
          </a:prstGeom>
        </p:spPr>
        <p:txBody>
          <a:bodyPr lIns="0" tIns="0" rIns="0" bIns="0" anchor="b">
            <a:noAutofit/>
          </a:bodyPr>
          <a:lstStyle>
            <a:lvl1pPr algn="l">
              <a:lnSpc>
                <a:spcPct val="80000"/>
              </a:lnSpc>
              <a:defRPr sz="6000" b="0" i="0" spc="100" baseline="0">
                <a:solidFill>
                  <a:schemeClr val="tx1"/>
                </a:solidFill>
                <a:latin typeface="Arial" panose="020B0604020202020204" pitchFamily="34" charset="0"/>
                <a:cs typeface="Arial" panose="020B0604020202020204" pitchFamily="34" charset="0"/>
              </a:defRPr>
            </a:lvl1pPr>
          </a:lstStyle>
          <a:p>
            <a:r>
              <a:rPr lang="en-US" dirty="0"/>
              <a:t>Click to add title </a:t>
            </a:r>
          </a:p>
        </p:txBody>
      </p:sp>
      <p:grpSp>
        <p:nvGrpSpPr>
          <p:cNvPr id="9" name="Group 8">
            <a:extLst>
              <a:ext uri="{FF2B5EF4-FFF2-40B4-BE49-F238E27FC236}">
                <a16:creationId xmlns:a16="http://schemas.microsoft.com/office/drawing/2014/main" id="{C26C18C3-ED25-DD4B-BA72-24932D54DE37}"/>
              </a:ext>
              <a:ext uri="{C183D7F6-B498-43B3-948B-1728B52AA6E4}">
                <adec:decorative xmlns:adec="http://schemas.microsoft.com/office/drawing/2017/decorative" val="1"/>
              </a:ext>
            </a:extLst>
          </p:cNvPr>
          <p:cNvGrpSpPr>
            <a:grpSpLocks/>
          </p:cNvGrpSpPr>
          <p:nvPr userDrawn="1"/>
        </p:nvGrpSpPr>
        <p:grpSpPr bwMode="auto">
          <a:xfrm flipH="1" flipV="1">
            <a:off x="6092752" y="0"/>
            <a:ext cx="6099248" cy="6099248"/>
            <a:chOff x="0" y="12289"/>
            <a:chExt cx="3550" cy="3551"/>
          </a:xfrm>
        </p:grpSpPr>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8" name="Text Placeholder 29">
            <a:extLst>
              <a:ext uri="{FF2B5EF4-FFF2-40B4-BE49-F238E27FC236}">
                <a16:creationId xmlns:a16="http://schemas.microsoft.com/office/drawing/2014/main" id="{276A9CD7-E675-3048-86D3-3546A2F6B456}"/>
              </a:ext>
            </a:extLst>
          </p:cNvPr>
          <p:cNvSpPr>
            <a:spLocks noGrp="1"/>
          </p:cNvSpPr>
          <p:nvPr>
            <p:ph type="body" sz="quarter" idx="11" hasCustomPrompt="1"/>
          </p:nvPr>
        </p:nvSpPr>
        <p:spPr>
          <a:xfrm>
            <a:off x="594360" y="4549552"/>
            <a:ext cx="5486400" cy="1645920"/>
          </a:xfrm>
        </p:spPr>
        <p:txBody>
          <a:bodyPr lIns="0" tIns="0" rIns="0" bIns="0">
            <a:noAutofit/>
          </a:bodyPr>
          <a:lstStyle>
            <a:lvl1pPr marL="0" indent="0">
              <a:buNone/>
              <a:defRPr sz="2400" b="1" i="0">
                <a:solidFill>
                  <a:schemeClr val="tx1"/>
                </a:solidFill>
                <a:latin typeface="+mn-lt"/>
              </a:defRPr>
            </a:lvl1pPr>
            <a:lvl2pPr>
              <a:defRPr sz="4000"/>
            </a:lvl2pPr>
            <a:lvl3pPr>
              <a:defRPr sz="4000"/>
            </a:lvl3pPr>
            <a:lvl4pPr>
              <a:defRPr sz="4000"/>
            </a:lvl4pPr>
            <a:lvl5pPr>
              <a:defRPr sz="4000"/>
            </a:lvl5pPr>
          </a:lstStyle>
          <a:p>
            <a:pPr lvl="0"/>
            <a:r>
              <a:rPr lang="en-US" dirty="0"/>
              <a:t>Click to add text</a:t>
            </a:r>
          </a:p>
        </p:txBody>
      </p:sp>
      <p:cxnSp>
        <p:nvCxnSpPr>
          <p:cNvPr id="4" name="Straight Connector 3">
            <a:extLst>
              <a:ext uri="{FF2B5EF4-FFF2-40B4-BE49-F238E27FC236}">
                <a16:creationId xmlns:a16="http://schemas.microsoft.com/office/drawing/2014/main" id="{58B149C6-5AAC-B8E5-5411-EA38821F6754}"/>
              </a:ext>
              <a:ext uri="{C183D7F6-B498-43B3-948B-1728B52AA6E4}">
                <adec:decorative xmlns:adec="http://schemas.microsoft.com/office/drawing/2017/decorative" val="1"/>
              </a:ext>
            </a:extLst>
          </p:cNvPr>
          <p:cNvCxnSpPr>
            <a:cxnSpLocks/>
          </p:cNvCxnSpPr>
          <p:nvPr userDrawn="1"/>
        </p:nvCxnSpPr>
        <p:spPr>
          <a:xfrm>
            <a:off x="594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692738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2CA5C624-AB91-594E-844E-D73202F8BE05}" type="datetimeFigureOut">
              <a:rPr lang="en-US" smtClean="0"/>
              <a:t>6/16/2025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556D54-FCD3-3A49-89C7-0622B8B4F911}" type="slidenum">
              <a:rPr lang="en-US" smtClean="0"/>
              <a:t>‹#›</a:t>
            </a:fld>
            <a:endParaRPr lang="en-US"/>
          </a:p>
        </p:txBody>
      </p:sp>
    </p:spTree>
    <p:extLst>
      <p:ext uri="{BB962C8B-B14F-4D97-AF65-F5344CB8AC3E}">
        <p14:creationId xmlns:p14="http://schemas.microsoft.com/office/powerpoint/2010/main" val="657203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06C6F65-35CD-D64B-992A-0C1C1E00384D}"/>
              </a:ext>
              <a:ext uri="{C183D7F6-B498-43B3-948B-1728B52AA6E4}">
                <adec:decorative xmlns:adec="http://schemas.microsoft.com/office/drawing/2017/decorative" val="1"/>
              </a:ext>
            </a:extLst>
          </p:cNvPr>
          <p:cNvGrpSpPr/>
          <p:nvPr userDrawn="1"/>
        </p:nvGrpSpPr>
        <p:grpSpPr>
          <a:xfrm>
            <a:off x="6362700" y="0"/>
            <a:ext cx="5829298" cy="3235602"/>
            <a:chOff x="5612972" y="1"/>
            <a:chExt cx="6615961" cy="3672246"/>
          </a:xfrm>
        </p:grpSpPr>
        <p:sp>
          <p:nvSpPr>
            <p:cNvPr id="7" name="AutoShape 24">
              <a:extLst>
                <a:ext uri="{FF2B5EF4-FFF2-40B4-BE49-F238E27FC236}">
                  <a16:creationId xmlns:a16="http://schemas.microsoft.com/office/drawing/2014/main" id="{CFD467E2-FF13-7E4F-BEF9-EA1A17665B2D}"/>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8" name="Freeform 7">
              <a:extLst>
                <a:ext uri="{FF2B5EF4-FFF2-40B4-BE49-F238E27FC236}">
                  <a16:creationId xmlns:a16="http://schemas.microsoft.com/office/drawing/2014/main" id="{CA85A327-3157-B442-993A-6900F71249AC}"/>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9" name="Freeform 8">
              <a:extLst>
                <a:ext uri="{FF2B5EF4-FFF2-40B4-BE49-F238E27FC236}">
                  <a16:creationId xmlns:a16="http://schemas.microsoft.com/office/drawing/2014/main" id="{9A459CB4-74AF-0544-AB1E-7CC6D10F84EB}"/>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0" name="Freeform 9">
              <a:extLst>
                <a:ext uri="{FF2B5EF4-FFF2-40B4-BE49-F238E27FC236}">
                  <a16:creationId xmlns:a16="http://schemas.microsoft.com/office/drawing/2014/main" id="{95A20BFD-9142-D64A-A78A-61B75FCA0D76}"/>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B80736DF-C890-DB47-AEAA-D3D92505E632}"/>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2" name="Title 1">
            <a:extLst>
              <a:ext uri="{FF2B5EF4-FFF2-40B4-BE49-F238E27FC236}">
                <a16:creationId xmlns:a16="http://schemas.microsoft.com/office/drawing/2014/main" id="{39F93F26-ED5C-E74E-BFBD-E3054DC1B9C1}"/>
              </a:ext>
            </a:extLst>
          </p:cNvPr>
          <p:cNvSpPr>
            <a:spLocks noGrp="1"/>
          </p:cNvSpPr>
          <p:nvPr>
            <p:ph type="title" hasCustomPrompt="1"/>
          </p:nvPr>
        </p:nvSpPr>
        <p:spPr>
          <a:xfrm>
            <a:off x="594360" y="189572"/>
            <a:ext cx="6787747" cy="1593507"/>
          </a:xfrm>
          <a:prstGeom prst="rect">
            <a:avLst/>
          </a:prstGeom>
        </p:spPr>
        <p:txBody>
          <a:bodyPr lIns="0" tIns="0" rIns="0" bIns="0" anchor="b" anchorCtr="0">
            <a:noAutofit/>
          </a:bodyPr>
          <a:lstStyle>
            <a:lvl1pPr>
              <a:defRPr sz="4400" b="1" i="0" spc="50" baseline="0">
                <a:latin typeface="Arial" panose="020B0604020202020204" pitchFamily="34" charset="0"/>
                <a:cs typeface="Arial" panose="020B0604020202020204" pitchFamily="34" charset="0"/>
              </a:defRPr>
            </a:lvl1pPr>
          </a:lstStyle>
          <a:p>
            <a:r>
              <a:rPr lang="en-US" dirty="0"/>
              <a:t>Click to add title </a:t>
            </a:r>
          </a:p>
        </p:txBody>
      </p:sp>
      <p:sp>
        <p:nvSpPr>
          <p:cNvPr id="2" name="Content Placeholder 5">
            <a:extLst>
              <a:ext uri="{FF2B5EF4-FFF2-40B4-BE49-F238E27FC236}">
                <a16:creationId xmlns:a16="http://schemas.microsoft.com/office/drawing/2014/main" id="{186153BD-9D2B-47EB-3553-1D3F6663B2A3}"/>
              </a:ext>
            </a:extLst>
          </p:cNvPr>
          <p:cNvSpPr>
            <a:spLocks noGrp="1"/>
          </p:cNvSpPr>
          <p:nvPr>
            <p:ph sz="quarter" idx="13" hasCustomPrompt="1"/>
          </p:nvPr>
        </p:nvSpPr>
        <p:spPr>
          <a:xfrm>
            <a:off x="594359" y="2281918"/>
            <a:ext cx="6787747" cy="3708517"/>
          </a:xfrm>
        </p:spPr>
        <p:txBody>
          <a:bodyPr lIns="0" tIns="228600" rIns="0" bIns="0">
            <a:normAutofit/>
          </a:bodyPr>
          <a:lstStyle>
            <a:lvl1pPr marL="283464" indent="-283464">
              <a:lnSpc>
                <a:spcPct val="80000"/>
              </a:lnSpc>
              <a:spcBef>
                <a:spcPts val="2200"/>
              </a:spcBef>
              <a:buFont typeface="Arial" panose="020B0604020202020204" pitchFamily="34" charset="0"/>
              <a:buChar char="•"/>
              <a:defRPr lang="en-US" sz="2400" b="1" i="0" kern="1200" dirty="0">
                <a:solidFill>
                  <a:schemeClr val="tx2">
                    <a:lumMod val="75000"/>
                  </a:schemeClr>
                </a:solidFill>
                <a:latin typeface="Arial" panose="020B0604020202020204" pitchFamily="34" charset="0"/>
                <a:ea typeface="+mn-ea"/>
                <a:cs typeface="Arial" panose="020B0604020202020204" pitchFamily="34" charset="0"/>
              </a:defRPr>
            </a:lvl1pPr>
            <a:lvl2pPr indent="-283464">
              <a:spcBef>
                <a:spcPts val="600"/>
              </a:spcBef>
              <a:defRPr sz="2000">
                <a:latin typeface="Arial" panose="020B0604020202020204" pitchFamily="34" charset="0"/>
                <a:cs typeface="Arial" panose="020B0604020202020204" pitchFamily="34" charset="0"/>
              </a:defRPr>
            </a:lvl2pPr>
            <a:lvl3pPr indent="-283464">
              <a:spcBef>
                <a:spcPts val="1800"/>
              </a:spcBef>
              <a:defRPr sz="2000">
                <a:latin typeface="Arial" panose="020B0604020202020204" pitchFamily="34" charset="0"/>
                <a:cs typeface="Arial" panose="020B0604020202020204" pitchFamily="34" charset="0"/>
              </a:defRPr>
            </a:lvl3pPr>
            <a:lvl4pPr indent="-283464">
              <a:spcBef>
                <a:spcPts val="1800"/>
              </a:spcBef>
              <a:defRPr sz="2000">
                <a:latin typeface="Arial" panose="020B0604020202020204" pitchFamily="34" charset="0"/>
                <a:cs typeface="Arial" panose="020B0604020202020204" pitchFamily="34" charset="0"/>
              </a:defRPr>
            </a:lvl4pPr>
            <a:lvl5pPr indent="-283464">
              <a:spcBef>
                <a:spcPts val="1800"/>
              </a:spcBef>
              <a:defRPr sz="2000">
                <a:latin typeface="Arial" panose="020B0604020202020204" pitchFamily="34" charset="0"/>
                <a:cs typeface="Arial" panose="020B0604020202020204"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3" name="Slide Number Placeholder 42">
            <a:extLst>
              <a:ext uri="{FF2B5EF4-FFF2-40B4-BE49-F238E27FC236}">
                <a16:creationId xmlns:a16="http://schemas.microsoft.com/office/drawing/2014/main" id="{D80CCC8F-9CF1-9621-04EB-DFA68FEE42D2}"/>
              </a:ext>
            </a:extLst>
          </p:cNvPr>
          <p:cNvSpPr>
            <a:spLocks noGrp="1"/>
          </p:cNvSpPr>
          <p:nvPr>
            <p:ph type="sldNum" sz="quarter" idx="26"/>
          </p:nvPr>
        </p:nvSpPr>
        <p:spPr/>
        <p:txBody>
          <a:bodyPr/>
          <a:lstStyle/>
          <a:p>
            <a:fld id="{294A09A9-5501-47C1-A89A-A340965A2BE2}" type="slidenum">
              <a:rPr lang="en-US" smtClean="0"/>
              <a:pPr/>
              <a:t>‹#›</a:t>
            </a:fld>
            <a:endParaRPr lang="en-US" dirty="0">
              <a:latin typeface="+mn-lt"/>
            </a:endParaRPr>
          </a:p>
        </p:txBody>
      </p:sp>
      <p:sp>
        <p:nvSpPr>
          <p:cNvPr id="42" name="Date Placeholder 41">
            <a:extLst>
              <a:ext uri="{FF2B5EF4-FFF2-40B4-BE49-F238E27FC236}">
                <a16:creationId xmlns:a16="http://schemas.microsoft.com/office/drawing/2014/main" id="{29CE2856-DB8F-5603-C085-74C70560FAC8}"/>
              </a:ext>
            </a:extLst>
          </p:cNvPr>
          <p:cNvSpPr>
            <a:spLocks noGrp="1"/>
          </p:cNvSpPr>
          <p:nvPr>
            <p:ph type="dt" sz="half" idx="25"/>
          </p:nvPr>
        </p:nvSpPr>
        <p:spPr/>
        <p:txBody>
          <a:bodyPr/>
          <a:lstStyle/>
          <a:p>
            <a:endParaRPr lang="en-US" dirty="0">
              <a:latin typeface="+mn-lt"/>
            </a:endParaRPr>
          </a:p>
        </p:txBody>
      </p:sp>
      <p:cxnSp>
        <p:nvCxnSpPr>
          <p:cNvPr id="4" name="Straight Connector 3">
            <a:extLst>
              <a:ext uri="{FF2B5EF4-FFF2-40B4-BE49-F238E27FC236}">
                <a16:creationId xmlns:a16="http://schemas.microsoft.com/office/drawing/2014/main" id="{979826C1-7A52-DA25-F422-EE62DED7D1B6}"/>
              </a:ext>
              <a:ext uri="{C183D7F6-B498-43B3-948B-1728B52AA6E4}">
                <adec:decorative xmlns:adec="http://schemas.microsoft.com/office/drawing/2017/decorative" val="1"/>
              </a:ext>
            </a:extLst>
          </p:cNvPr>
          <p:cNvCxnSpPr>
            <a:cxnSpLocks/>
          </p:cNvCxnSpPr>
          <p:nvPr userDrawn="1"/>
        </p:nvCxnSpPr>
        <p:spPr>
          <a:xfrm>
            <a:off x="594360" y="2148840"/>
            <a:ext cx="2130552" cy="0"/>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18089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3">
            <a:lumMod val="50000"/>
          </a:schemeClr>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79D0555-EBDC-B53A-212D-A5921795FEC8}"/>
              </a:ext>
            </a:extLst>
          </p:cNvPr>
          <p:cNvSpPr>
            <a:spLocks noGrp="1"/>
          </p:cNvSpPr>
          <p:nvPr>
            <p:ph type="pic" sz="quarter" idx="13"/>
          </p:nvPr>
        </p:nvSpPr>
        <p:spPr>
          <a:xfrm>
            <a:off x="0" y="0"/>
            <a:ext cx="12192000" cy="6880543"/>
          </a:xfrm>
          <a:custGeom>
            <a:avLst/>
            <a:gdLst>
              <a:gd name="connsiteX0" fmla="*/ 6309360 w 12192000"/>
              <a:gd name="connsiteY0" fmla="*/ 3951843 h 6880543"/>
              <a:gd name="connsiteX1" fmla="*/ 6309360 w 12192000"/>
              <a:gd name="connsiteY1" fmla="*/ 4052427 h 6880543"/>
              <a:gd name="connsiteX2" fmla="*/ 8442960 w 12192000"/>
              <a:gd name="connsiteY2" fmla="*/ 4052427 h 6880543"/>
              <a:gd name="connsiteX3" fmla="*/ 8442960 w 12192000"/>
              <a:gd name="connsiteY3" fmla="*/ 3951843 h 6880543"/>
              <a:gd name="connsiteX4" fmla="*/ 0 w 12192000"/>
              <a:gd name="connsiteY4" fmla="*/ 0 h 6880543"/>
              <a:gd name="connsiteX5" fmla="*/ 12192000 w 12192000"/>
              <a:gd name="connsiteY5" fmla="*/ 0 h 6880543"/>
              <a:gd name="connsiteX6" fmla="*/ 12192000 w 12192000"/>
              <a:gd name="connsiteY6" fmla="*/ 6880543 h 6880543"/>
              <a:gd name="connsiteX7" fmla="*/ 0 w 12192000"/>
              <a:gd name="connsiteY7" fmla="*/ 6880543 h 688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80543">
                <a:moveTo>
                  <a:pt x="6309360" y="3951843"/>
                </a:moveTo>
                <a:lnTo>
                  <a:pt x="6309360" y="4052427"/>
                </a:lnTo>
                <a:lnTo>
                  <a:pt x="8442960" y="4052427"/>
                </a:lnTo>
                <a:lnTo>
                  <a:pt x="8442960" y="3951843"/>
                </a:lnTo>
                <a:close/>
                <a:moveTo>
                  <a:pt x="0" y="0"/>
                </a:moveTo>
                <a:lnTo>
                  <a:pt x="12192000" y="0"/>
                </a:lnTo>
                <a:lnTo>
                  <a:pt x="12192000" y="6880543"/>
                </a:lnTo>
                <a:lnTo>
                  <a:pt x="0" y="6880543"/>
                </a:lnTo>
                <a:close/>
              </a:path>
            </a:pathLst>
          </a:custGeom>
        </p:spPr>
        <p:txBody>
          <a:bodyPr wrap="square" tIns="182880">
            <a:noAutofit/>
          </a:bodyPr>
          <a:lstStyle>
            <a:lvl1pPr marL="0" indent="0" algn="ctr">
              <a:buNone/>
              <a:defRPr sz="2000">
                <a:solidFill>
                  <a:schemeClr val="tx1"/>
                </a:solidFill>
              </a:defRPr>
            </a:lvl1pPr>
          </a:lstStyle>
          <a:p>
            <a:r>
              <a:rPr lang="en-US"/>
              <a:t>Click icon to add picture</a:t>
            </a:r>
            <a:endParaRPr lang="en-US" dirty="0"/>
          </a:p>
        </p:txBody>
      </p:sp>
      <p:sp>
        <p:nvSpPr>
          <p:cNvPr id="18" name="Title 1">
            <a:extLst>
              <a:ext uri="{FF2B5EF4-FFF2-40B4-BE49-F238E27FC236}">
                <a16:creationId xmlns:a16="http://schemas.microsoft.com/office/drawing/2014/main" id="{8D492973-78E3-D34E-835E-CF2D4517016D}"/>
              </a:ext>
            </a:extLst>
          </p:cNvPr>
          <p:cNvSpPr>
            <a:spLocks noGrp="1"/>
          </p:cNvSpPr>
          <p:nvPr>
            <p:ph type="title" hasCustomPrompt="1"/>
          </p:nvPr>
        </p:nvSpPr>
        <p:spPr>
          <a:xfrm>
            <a:off x="6309359" y="444933"/>
            <a:ext cx="5477479" cy="3291840"/>
          </a:xfrm>
          <a:prstGeom prst="rect">
            <a:avLst/>
          </a:prstGeom>
        </p:spPr>
        <p:txBody>
          <a:bodyPr lIns="0" tIns="0" rIns="0" bIns="0" anchor="b" anchorCtr="0">
            <a:noAutofit/>
          </a:bodyPr>
          <a:lstStyle>
            <a:lvl1pPr>
              <a:defRPr sz="6000" b="1" i="0" baseline="0">
                <a:solidFill>
                  <a:schemeClr val="tx1"/>
                </a:solidFill>
                <a:latin typeface="+mj-lt"/>
              </a:defRPr>
            </a:lvl1pPr>
          </a:lstStyle>
          <a:p>
            <a:r>
              <a:rPr lang="en-US" dirty="0"/>
              <a:t>Click to add title </a:t>
            </a:r>
          </a:p>
        </p:txBody>
      </p:sp>
      <p:sp>
        <p:nvSpPr>
          <p:cNvPr id="7" name="Rectangle 6">
            <a:extLst>
              <a:ext uri="{FF2B5EF4-FFF2-40B4-BE49-F238E27FC236}">
                <a16:creationId xmlns:a16="http://schemas.microsoft.com/office/drawing/2014/main" id="{D96BA398-1ED2-1FCA-63B9-8915A8C7A524}"/>
              </a:ext>
              <a:ext uri="{C183D7F6-B498-43B3-948B-1728B52AA6E4}">
                <adec:decorative xmlns:adec="http://schemas.microsoft.com/office/drawing/2017/decorative" val="1"/>
              </a:ext>
            </a:extLst>
          </p:cNvPr>
          <p:cNvSpPr/>
          <p:nvPr userDrawn="1"/>
        </p:nvSpPr>
        <p:spPr>
          <a:xfrm>
            <a:off x="6309360" y="3951843"/>
            <a:ext cx="2133600" cy="10058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29169562"/>
      </p:ext>
    </p:extLst>
  </p:cSld>
  <p:clrMapOvr>
    <a:masterClrMapping/>
  </p:clrMapOvr>
  <p:extLst>
    <p:ext uri="{DCECCB84-F9BA-43D5-87BE-67443E8EF086}">
      <p15:sldGuideLst xmlns:p15="http://schemas.microsoft.com/office/powerpoint/2012/main">
        <p15:guide id="2" pos="7104">
          <p15:clr>
            <a:srgbClr val="FBAE40"/>
          </p15:clr>
        </p15:guide>
        <p15:guide id="3" pos="4344" userDrawn="1">
          <p15:clr>
            <a:srgbClr val="FBAE40"/>
          </p15:clr>
        </p15:guide>
        <p15:guide id="4" pos="4560" userDrawn="1">
          <p15:clr>
            <a:srgbClr val="FBAE40"/>
          </p15:clr>
        </p15:guide>
        <p15:guide id="8" orient="horz" pos="184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6299835" y="430529"/>
            <a:ext cx="5486400" cy="3291840"/>
          </a:xfrm>
          <a:prstGeom prst="rect">
            <a:avLst/>
          </a:prstGeom>
        </p:spPr>
        <p:txBody>
          <a:bodyPr lIns="0" tIns="0" rIns="0" bIns="0" anchor="b">
            <a:noAutofit/>
          </a:bodyPr>
          <a:lstStyle>
            <a:lvl1pPr algn="l">
              <a:lnSpc>
                <a:spcPct val="80000"/>
              </a:lnSpc>
              <a:defRPr sz="6000" b="0" i="0" spc="100" baseline="0">
                <a:solidFill>
                  <a:schemeClr val="tx1"/>
                </a:solidFill>
                <a:latin typeface="Arial" panose="020B0604020202020204" pitchFamily="34" charset="0"/>
                <a:cs typeface="Arial" panose="020B0604020202020204" pitchFamily="34" charset="0"/>
              </a:defRPr>
            </a:lvl1pPr>
          </a:lstStyle>
          <a:p>
            <a:r>
              <a:rPr lang="en-US" dirty="0"/>
              <a:t>Click to add title </a:t>
            </a:r>
          </a:p>
        </p:txBody>
      </p:sp>
      <p:sp>
        <p:nvSpPr>
          <p:cNvPr id="6" name="Picture Placeholder 5">
            <a:extLst>
              <a:ext uri="{FF2B5EF4-FFF2-40B4-BE49-F238E27FC236}">
                <a16:creationId xmlns:a16="http://schemas.microsoft.com/office/drawing/2014/main" id="{A9973BC6-F6E5-0B3B-C8AB-0AC4020D4E8B}"/>
              </a:ext>
            </a:extLst>
          </p:cNvPr>
          <p:cNvSpPr>
            <a:spLocks noGrp="1"/>
          </p:cNvSpPr>
          <p:nvPr>
            <p:ph type="pic" sz="quarter" idx="12"/>
          </p:nvPr>
        </p:nvSpPr>
        <p:spPr>
          <a:xfrm>
            <a:off x="0" y="-11113"/>
            <a:ext cx="5791200" cy="6880226"/>
          </a:xfrm>
        </p:spPr>
        <p:txBody>
          <a:bodyPr>
            <a:normAutofit/>
          </a:bodyPr>
          <a:lstStyle>
            <a:lvl1pPr marL="0" indent="0" algn="ctr">
              <a:buNone/>
              <a:defRPr sz="2000">
                <a:solidFill>
                  <a:schemeClr val="tx1"/>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8" name="Text Placeholder 29">
            <a:extLst>
              <a:ext uri="{FF2B5EF4-FFF2-40B4-BE49-F238E27FC236}">
                <a16:creationId xmlns:a16="http://schemas.microsoft.com/office/drawing/2014/main" id="{276A9CD7-E675-3048-86D3-3546A2F6B456}"/>
              </a:ext>
            </a:extLst>
          </p:cNvPr>
          <p:cNvSpPr>
            <a:spLocks noGrp="1"/>
          </p:cNvSpPr>
          <p:nvPr>
            <p:ph type="body" sz="quarter" idx="11" hasCustomPrompt="1"/>
          </p:nvPr>
        </p:nvSpPr>
        <p:spPr>
          <a:xfrm>
            <a:off x="6299835" y="4568602"/>
            <a:ext cx="5486400" cy="1645920"/>
          </a:xfrm>
        </p:spPr>
        <p:txBody>
          <a:bodyPr lIns="0" tIns="0" rIns="0" bIns="0">
            <a:noAutofit/>
          </a:bodyPr>
          <a:lstStyle>
            <a:lvl1pPr marL="0" indent="0">
              <a:buNone/>
              <a:defRPr sz="2400" b="1" i="0">
                <a:solidFill>
                  <a:schemeClr val="tx1"/>
                </a:solidFill>
                <a:latin typeface="Arial" panose="020B0604020202020204" pitchFamily="34" charset="0"/>
                <a:cs typeface="Arial" panose="020B0604020202020204" pitchFamily="34" charset="0"/>
              </a:defRPr>
            </a:lvl1pPr>
            <a:lvl2pPr>
              <a:defRPr sz="4000"/>
            </a:lvl2pPr>
            <a:lvl3pPr>
              <a:defRPr sz="4000"/>
            </a:lvl3pPr>
            <a:lvl4pPr>
              <a:defRPr sz="4000"/>
            </a:lvl4pPr>
            <a:lvl5pPr>
              <a:defRPr sz="4000"/>
            </a:lvl5pPr>
          </a:lstStyle>
          <a:p>
            <a:pPr lvl="0"/>
            <a:r>
              <a:rPr lang="en-US" dirty="0"/>
              <a:t>Click to add text</a:t>
            </a:r>
          </a:p>
        </p:txBody>
      </p:sp>
      <p:cxnSp>
        <p:nvCxnSpPr>
          <p:cNvPr id="7" name="Straight Connector 6">
            <a:extLst>
              <a:ext uri="{FF2B5EF4-FFF2-40B4-BE49-F238E27FC236}">
                <a16:creationId xmlns:a16="http://schemas.microsoft.com/office/drawing/2014/main" id="{29169ED6-4B82-6844-119F-AC15CDF2D3E5}"/>
              </a:ext>
              <a:ext uri="{C183D7F6-B498-43B3-948B-1728B52AA6E4}">
                <adec:decorative xmlns:adec="http://schemas.microsoft.com/office/drawing/2017/decorative" val="1"/>
              </a:ext>
            </a:extLst>
          </p:cNvPr>
          <p:cNvCxnSpPr>
            <a:cxnSpLocks/>
          </p:cNvCxnSpPr>
          <p:nvPr userDrawn="1"/>
        </p:nvCxnSpPr>
        <p:spPr>
          <a:xfrm>
            <a:off x="6309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87914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ummary 2">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C57F1500-1A16-D1EF-4F0C-030852B291FC}"/>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grpSp>
        <p:nvGrpSpPr>
          <p:cNvPr id="10" name="Group 9">
            <a:extLst>
              <a:ext uri="{FF2B5EF4-FFF2-40B4-BE49-F238E27FC236}">
                <a16:creationId xmlns:a16="http://schemas.microsoft.com/office/drawing/2014/main" id="{2D07A0BE-3890-193E-9439-F294E61A71B9}"/>
              </a:ext>
              <a:ext uri="{C183D7F6-B498-43B3-948B-1728B52AA6E4}">
                <adec:decorative xmlns:adec="http://schemas.microsoft.com/office/drawing/2017/decorative" val="1"/>
              </a:ext>
            </a:extLst>
          </p:cNvPr>
          <p:cNvGrpSpPr>
            <a:grpSpLocks/>
          </p:cNvGrpSpPr>
          <p:nvPr userDrawn="1"/>
        </p:nvGrpSpPr>
        <p:grpSpPr bwMode="auto">
          <a:xfrm rot="16200000" flipV="1">
            <a:off x="0" y="3900132"/>
            <a:ext cx="2959226" cy="2959226"/>
            <a:chOff x="0" y="12289"/>
            <a:chExt cx="3550" cy="3551"/>
          </a:xfrm>
        </p:grpSpPr>
        <p:sp>
          <p:nvSpPr>
            <p:cNvPr id="11" name="Freeform 19">
              <a:extLst>
                <a:ext uri="{FF2B5EF4-FFF2-40B4-BE49-F238E27FC236}">
                  <a16:creationId xmlns:a16="http://schemas.microsoft.com/office/drawing/2014/main" id="{C05217ED-C258-E6CE-BA7F-28A6EA41BCD3}"/>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2" name="Freeform 20">
              <a:extLst>
                <a:ext uri="{FF2B5EF4-FFF2-40B4-BE49-F238E27FC236}">
                  <a16:creationId xmlns:a16="http://schemas.microsoft.com/office/drawing/2014/main" id="{F3E11A1F-14DD-BA35-D7D7-4D4ADEAA3484}"/>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3" name="Freeform 21">
              <a:extLst>
                <a:ext uri="{FF2B5EF4-FFF2-40B4-BE49-F238E27FC236}">
                  <a16:creationId xmlns:a16="http://schemas.microsoft.com/office/drawing/2014/main" id="{F14541B0-973F-7E21-1019-D2FB83C8C0D0}"/>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32" name="Title 1">
            <a:extLst>
              <a:ext uri="{FF2B5EF4-FFF2-40B4-BE49-F238E27FC236}">
                <a16:creationId xmlns:a16="http://schemas.microsoft.com/office/drawing/2014/main" id="{467E05B6-B7CB-1E4F-96BA-4B8CFE8B63D9}"/>
              </a:ext>
            </a:extLst>
          </p:cNvPr>
          <p:cNvSpPr>
            <a:spLocks noGrp="1"/>
          </p:cNvSpPr>
          <p:nvPr>
            <p:ph type="title" hasCustomPrompt="1"/>
          </p:nvPr>
        </p:nvSpPr>
        <p:spPr>
          <a:xfrm>
            <a:off x="594360" y="102875"/>
            <a:ext cx="10873740" cy="1680205"/>
          </a:xfrm>
          <a:prstGeom prst="rect">
            <a:avLst/>
          </a:prstGeom>
        </p:spPr>
        <p:txBody>
          <a:bodyPr lIns="0" tIns="0" rIns="0" bIns="0" anchor="b" anchorCtr="0">
            <a:noAutofit/>
          </a:bodyPr>
          <a:lstStyle>
            <a:lvl1pPr>
              <a:defRPr sz="4400" b="1" i="0">
                <a:latin typeface="Arial" panose="020B0604020202020204" pitchFamily="34" charset="0"/>
                <a:cs typeface="Arial" panose="020B0604020202020204" pitchFamily="34" charset="0"/>
              </a:defRPr>
            </a:lvl1pPr>
          </a:lstStyle>
          <a:p>
            <a:r>
              <a:rPr lang="en-US" dirty="0"/>
              <a:t>Click to add title </a:t>
            </a:r>
          </a:p>
        </p:txBody>
      </p:sp>
      <p:sp>
        <p:nvSpPr>
          <p:cNvPr id="2" name="Content Placeholder 5">
            <a:extLst>
              <a:ext uri="{FF2B5EF4-FFF2-40B4-BE49-F238E27FC236}">
                <a16:creationId xmlns:a16="http://schemas.microsoft.com/office/drawing/2014/main" id="{F6FE0DC0-B0D7-F4D6-8038-177AD7A8C211}"/>
              </a:ext>
            </a:extLst>
          </p:cNvPr>
          <p:cNvSpPr>
            <a:spLocks noGrp="1"/>
          </p:cNvSpPr>
          <p:nvPr>
            <p:ph sz="quarter" idx="13" hasCustomPrompt="1"/>
          </p:nvPr>
        </p:nvSpPr>
        <p:spPr>
          <a:xfrm>
            <a:off x="3657600" y="2282008"/>
            <a:ext cx="7810500" cy="3699328"/>
          </a:xfrm>
        </p:spPr>
        <p:txBody>
          <a:bodyPr lIns="0" tIns="228600" rIns="0" bIns="0">
            <a:normAutofit/>
          </a:bodyPr>
          <a:lstStyle>
            <a:lvl1pPr marL="283464" indent="-283464">
              <a:spcBef>
                <a:spcPts val="1800"/>
              </a:spcBef>
              <a:buFont typeface="Arial" panose="020B0604020202020204" pitchFamily="34" charset="0"/>
              <a:buChar char="•"/>
              <a:defRPr sz="2000"/>
            </a:lvl1pPr>
            <a:lvl2pPr indent="-283464">
              <a:spcBef>
                <a:spcPts val="1800"/>
              </a:spcBef>
              <a:defRPr sz="2000"/>
            </a:lvl2pPr>
            <a:lvl3pPr indent="-283464">
              <a:spcBef>
                <a:spcPts val="1800"/>
              </a:spcBef>
              <a:defRPr sz="2000"/>
            </a:lvl3pPr>
            <a:lvl4pPr indent="-283464">
              <a:spcBef>
                <a:spcPts val="1800"/>
              </a:spcBef>
              <a:defRPr sz="2000"/>
            </a:lvl4pPr>
            <a:lvl5pPr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7ED58739-4346-5104-B1AC-89ED035912AF}"/>
              </a:ext>
            </a:extLst>
          </p:cNvPr>
          <p:cNvSpPr>
            <a:spLocks noGrp="1"/>
          </p:cNvSpPr>
          <p:nvPr>
            <p:ph type="sldNum" sz="quarter" idx="22"/>
          </p:nvPr>
        </p:nvSpPr>
        <p:spPr/>
        <p:txBody>
          <a:bodyPr/>
          <a:lstStyle/>
          <a:p>
            <a:fld id="{294A09A9-5501-47C1-A89A-A340965A2BE2}" type="slidenum">
              <a:rPr lang="en-US" smtClean="0"/>
              <a:pPr/>
              <a:t>‹#›</a:t>
            </a:fld>
            <a:endParaRPr lang="en-US" dirty="0">
              <a:latin typeface="+mn-lt"/>
            </a:endParaRPr>
          </a:p>
        </p:txBody>
      </p:sp>
      <p:sp>
        <p:nvSpPr>
          <p:cNvPr id="5" name="Date Placeholder 4">
            <a:extLst>
              <a:ext uri="{FF2B5EF4-FFF2-40B4-BE49-F238E27FC236}">
                <a16:creationId xmlns:a16="http://schemas.microsoft.com/office/drawing/2014/main" id="{E9272B8D-F380-9F1A-C8E6-BDD2352B1763}"/>
              </a:ext>
            </a:extLst>
          </p:cNvPr>
          <p:cNvSpPr>
            <a:spLocks noGrp="1"/>
          </p:cNvSpPr>
          <p:nvPr>
            <p:ph type="dt" sz="half" idx="21"/>
          </p:nvPr>
        </p:nvSpPr>
        <p:spPr/>
        <p:txBody>
          <a:bodyPr/>
          <a:lstStyle/>
          <a:p>
            <a:endParaRPr lang="en-US" dirty="0">
              <a:latin typeface="+mn-lt"/>
            </a:endParaRPr>
          </a:p>
        </p:txBody>
      </p:sp>
    </p:spTree>
    <p:extLst>
      <p:ext uri="{BB962C8B-B14F-4D97-AF65-F5344CB8AC3E}">
        <p14:creationId xmlns:p14="http://schemas.microsoft.com/office/powerpoint/2010/main" val="140296414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304">
          <p15:clr>
            <a:srgbClr val="FBAE40"/>
          </p15:clr>
        </p15:guide>
        <p15:guide id="4" pos="5736">
          <p15:clr>
            <a:srgbClr val="FBAE40"/>
          </p15:clr>
        </p15:guide>
        <p15:guide id="5" pos="1944">
          <p15:clr>
            <a:srgbClr val="FBAE40"/>
          </p15:clr>
        </p15:guide>
        <p15:guide id="6" pos="4008">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5352">
          <p15:clr>
            <a:srgbClr val="FBAE40"/>
          </p15:clr>
        </p15:guide>
        <p15:guide id="11" pos="364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6309904" y="411479"/>
            <a:ext cx="5486400" cy="3291840"/>
          </a:xfrm>
          <a:prstGeom prst="rect">
            <a:avLst/>
          </a:prstGeom>
        </p:spPr>
        <p:txBody>
          <a:bodyPr lIns="0" tIns="0" rIns="0" bIns="0" anchor="b">
            <a:noAutofit/>
          </a:bodyPr>
          <a:lstStyle>
            <a:lvl1pPr algn="l">
              <a:lnSpc>
                <a:spcPct val="80000"/>
              </a:lnSpc>
              <a:defRPr sz="6000" b="0" i="0" spc="100" baseline="0">
                <a:solidFill>
                  <a:schemeClr val="tx1"/>
                </a:solidFill>
                <a:latin typeface="Arial" panose="020B0604020202020204" pitchFamily="34" charset="0"/>
                <a:cs typeface="Arial" panose="020B0604020202020204" pitchFamily="34" charset="0"/>
              </a:defRPr>
            </a:lvl1pPr>
          </a:lstStyle>
          <a:p>
            <a:r>
              <a:rPr lang="en-US" dirty="0"/>
              <a:t>Click to add title </a:t>
            </a:r>
          </a:p>
        </p:txBody>
      </p:sp>
      <p:grpSp>
        <p:nvGrpSpPr>
          <p:cNvPr id="9" name="Group 8">
            <a:extLst>
              <a:ext uri="{FF2B5EF4-FFF2-40B4-BE49-F238E27FC236}">
                <a16:creationId xmlns:a16="http://schemas.microsoft.com/office/drawing/2014/main" id="{C26C18C3-ED25-DD4B-BA72-24932D54DE37}"/>
              </a:ext>
              <a:ext uri="{C183D7F6-B498-43B3-948B-1728B52AA6E4}">
                <adec:decorative xmlns:adec="http://schemas.microsoft.com/office/drawing/2017/decorative" val="1"/>
              </a:ext>
            </a:extLst>
          </p:cNvPr>
          <p:cNvGrpSpPr>
            <a:grpSpLocks/>
          </p:cNvGrpSpPr>
          <p:nvPr userDrawn="1"/>
        </p:nvGrpSpPr>
        <p:grpSpPr bwMode="auto">
          <a:xfrm>
            <a:off x="210112" y="758752"/>
            <a:ext cx="6099248" cy="6099248"/>
            <a:chOff x="0" y="12289"/>
            <a:chExt cx="3550" cy="3551"/>
          </a:xfrm>
        </p:grpSpPr>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solidFill>
                  <a:schemeClr val="tx1"/>
                </a:solidFill>
                <a:latin typeface="Arial" panose="020B0604020202020204" pitchFamily="34" charset="0"/>
                <a:cs typeface="Arial" panose="020B0604020202020204" pitchFamily="34" charset="0"/>
              </a:endParaRPr>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latin typeface="Arial" panose="020B0604020202020204" pitchFamily="34" charset="0"/>
                <a:cs typeface="Arial" panose="020B0604020202020204" pitchFamily="34" charset="0"/>
              </a:endParaRPr>
            </a:p>
          </p:txBody>
        </p:sp>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latin typeface="Arial" panose="020B0604020202020204" pitchFamily="34" charset="0"/>
                <a:cs typeface="Arial" panose="020B0604020202020204" pitchFamily="34" charset="0"/>
              </a:endParaRPr>
            </a:p>
          </p:txBody>
        </p:sp>
      </p:grpSp>
      <p:cxnSp>
        <p:nvCxnSpPr>
          <p:cNvPr id="13" name="Straight Connector 12">
            <a:extLst>
              <a:ext uri="{FF2B5EF4-FFF2-40B4-BE49-F238E27FC236}">
                <a16:creationId xmlns:a16="http://schemas.microsoft.com/office/drawing/2014/main" id="{A69706A2-3726-FE4E-B923-E75D48597816}"/>
              </a:ext>
              <a:ext uri="{C183D7F6-B498-43B3-948B-1728B52AA6E4}">
                <adec:decorative xmlns:adec="http://schemas.microsoft.com/office/drawing/2017/decorative" val="1"/>
              </a:ext>
            </a:extLst>
          </p:cNvPr>
          <p:cNvCxnSpPr>
            <a:cxnSpLocks/>
          </p:cNvCxnSpPr>
          <p:nvPr userDrawn="1"/>
        </p:nvCxnSpPr>
        <p:spPr>
          <a:xfrm>
            <a:off x="6309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18" name="Text Placeholder 29">
            <a:extLst>
              <a:ext uri="{FF2B5EF4-FFF2-40B4-BE49-F238E27FC236}">
                <a16:creationId xmlns:a16="http://schemas.microsoft.com/office/drawing/2014/main" id="{276A9CD7-E675-3048-86D3-3546A2F6B456}"/>
              </a:ext>
            </a:extLst>
          </p:cNvPr>
          <p:cNvSpPr>
            <a:spLocks noGrp="1"/>
          </p:cNvSpPr>
          <p:nvPr>
            <p:ph type="body" sz="quarter" idx="11" hasCustomPrompt="1"/>
          </p:nvPr>
        </p:nvSpPr>
        <p:spPr>
          <a:xfrm>
            <a:off x="6309905" y="4549552"/>
            <a:ext cx="5486400" cy="1645920"/>
          </a:xfrm>
        </p:spPr>
        <p:txBody>
          <a:bodyPr lIns="0" tIns="0" rIns="0" bIns="0">
            <a:noAutofit/>
          </a:bodyPr>
          <a:lstStyle>
            <a:lvl1pPr marL="0" indent="0">
              <a:buNone/>
              <a:defRPr sz="2400" b="1" i="0">
                <a:solidFill>
                  <a:schemeClr val="tx1"/>
                </a:solidFill>
                <a:latin typeface="Arial" panose="020B0604020202020204" pitchFamily="34" charset="0"/>
                <a:cs typeface="Arial" panose="020B0604020202020204" pitchFamily="34" charset="0"/>
              </a:defRPr>
            </a:lvl1pPr>
            <a:lvl2pPr>
              <a:defRPr sz="4000"/>
            </a:lvl2pPr>
            <a:lvl3pPr>
              <a:defRPr sz="4000"/>
            </a:lvl3pPr>
            <a:lvl4pPr>
              <a:defRPr sz="4000"/>
            </a:lvl4pPr>
            <a:lvl5pPr>
              <a:defRPr sz="4000"/>
            </a:lvl5pPr>
          </a:lstStyle>
          <a:p>
            <a:pPr lvl="0"/>
            <a:r>
              <a:rPr lang="en-US" dirty="0"/>
              <a:t>Click to add text</a:t>
            </a:r>
          </a:p>
        </p:txBody>
      </p:sp>
    </p:spTree>
    <p:extLst>
      <p:ext uri="{BB962C8B-B14F-4D97-AF65-F5344CB8AC3E}">
        <p14:creationId xmlns:p14="http://schemas.microsoft.com/office/powerpoint/2010/main" val="2027108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2">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97D5AF2-684A-4A8D-3D82-B57D7AC44677}"/>
              </a:ext>
              <a:ext uri="{C183D7F6-B498-43B3-948B-1728B52AA6E4}">
                <adec:decorative xmlns:adec="http://schemas.microsoft.com/office/drawing/2017/decorative" val="1"/>
              </a:ext>
            </a:extLst>
          </p:cNvPr>
          <p:cNvGrpSpPr>
            <a:grpSpLocks/>
          </p:cNvGrpSpPr>
          <p:nvPr userDrawn="1"/>
        </p:nvGrpSpPr>
        <p:grpSpPr bwMode="auto">
          <a:xfrm rot="10800000">
            <a:off x="8870040" y="0"/>
            <a:ext cx="3325208" cy="3325208"/>
            <a:chOff x="0" y="12289"/>
            <a:chExt cx="3550" cy="3551"/>
          </a:xfrm>
        </p:grpSpPr>
        <p:sp>
          <p:nvSpPr>
            <p:cNvPr id="12" name="Freeform 4">
              <a:extLst>
                <a:ext uri="{FF2B5EF4-FFF2-40B4-BE49-F238E27FC236}">
                  <a16:creationId xmlns:a16="http://schemas.microsoft.com/office/drawing/2014/main" id="{8CF5F650-F8F0-F4FE-44DA-1F14ADE428B2}"/>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3" name="Freeform 5">
              <a:extLst>
                <a:ext uri="{FF2B5EF4-FFF2-40B4-BE49-F238E27FC236}">
                  <a16:creationId xmlns:a16="http://schemas.microsoft.com/office/drawing/2014/main" id="{18870924-E47D-404F-59B5-BD1C58F7B04C}"/>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4" name="Freeform 7">
              <a:extLst>
                <a:ext uri="{FF2B5EF4-FFF2-40B4-BE49-F238E27FC236}">
                  <a16:creationId xmlns:a16="http://schemas.microsoft.com/office/drawing/2014/main" id="{80806A65-E4FC-2F52-65B3-CC181E620C29}"/>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278129"/>
            <a:ext cx="9778365" cy="1494596"/>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sp>
        <p:nvSpPr>
          <p:cNvPr id="2" name="Content Placeholder 5">
            <a:extLst>
              <a:ext uri="{FF2B5EF4-FFF2-40B4-BE49-F238E27FC236}">
                <a16:creationId xmlns:a16="http://schemas.microsoft.com/office/drawing/2014/main" id="{F14DA3C5-63E4-BAFB-1D68-47F71EEEE538}"/>
              </a:ext>
            </a:extLst>
          </p:cNvPr>
          <p:cNvSpPr>
            <a:spLocks noGrp="1"/>
          </p:cNvSpPr>
          <p:nvPr>
            <p:ph sz="quarter" idx="15" hasCustomPrompt="1"/>
          </p:nvPr>
        </p:nvSpPr>
        <p:spPr>
          <a:xfrm>
            <a:off x="594360" y="2676525"/>
            <a:ext cx="4490827" cy="3597470"/>
          </a:xfrm>
        </p:spPr>
        <p:txBody>
          <a:bodyPr lIns="0" tIns="45720" rIns="0" bIns="0">
            <a:normAutofit/>
          </a:bodyPr>
          <a:lstStyle>
            <a:lvl1pPr marL="0" indent="0">
              <a:spcBef>
                <a:spcPts val="1800"/>
              </a:spcBef>
              <a:buFont typeface="Arial" panose="020B0604020202020204" pitchFamily="34" charset="0"/>
              <a:buNone/>
              <a:defRPr sz="2000"/>
            </a:lvl1pPr>
            <a:lvl2pPr marL="283464" indent="-283464">
              <a:spcBef>
                <a:spcPts val="1800"/>
              </a:spcBef>
              <a:defRPr sz="2000"/>
            </a:lvl2pPr>
            <a:lvl3pPr marL="594360" indent="-283464">
              <a:spcBef>
                <a:spcPts val="1800"/>
              </a:spcBef>
              <a:defRPr sz="2000"/>
            </a:lvl3pPr>
            <a:lvl4pPr marL="822960" indent="-283464">
              <a:spcBef>
                <a:spcPts val="1800"/>
              </a:spcBef>
              <a:defRPr sz="2000"/>
            </a:lvl4pPr>
            <a:lvl5pPr marL="1005840"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5">
            <a:extLst>
              <a:ext uri="{FF2B5EF4-FFF2-40B4-BE49-F238E27FC236}">
                <a16:creationId xmlns:a16="http://schemas.microsoft.com/office/drawing/2014/main" id="{BD11386D-847E-8CF5-E56A-42E80A65A089}"/>
              </a:ext>
            </a:extLst>
          </p:cNvPr>
          <p:cNvSpPr>
            <a:spLocks noGrp="1"/>
          </p:cNvSpPr>
          <p:nvPr>
            <p:ph sz="quarter" idx="16" hasCustomPrompt="1"/>
          </p:nvPr>
        </p:nvSpPr>
        <p:spPr>
          <a:xfrm>
            <a:off x="5881898" y="2676525"/>
            <a:ext cx="4490827" cy="3597470"/>
          </a:xfrm>
        </p:spPr>
        <p:txBody>
          <a:bodyPr lIns="0" tIns="45720" rIns="0" bIns="0">
            <a:normAutofit/>
          </a:bodyPr>
          <a:lstStyle>
            <a:lvl1pPr marL="0" indent="0">
              <a:spcBef>
                <a:spcPts val="1800"/>
              </a:spcBef>
              <a:buFont typeface="Arial" panose="020B0604020202020204" pitchFamily="34" charset="0"/>
              <a:buNone/>
              <a:defRPr sz="2000"/>
            </a:lvl1pPr>
            <a:lvl2pPr marL="283464" indent="-283464">
              <a:spcBef>
                <a:spcPts val="1800"/>
              </a:spcBef>
              <a:defRPr sz="2000"/>
            </a:lvl2pPr>
            <a:lvl3pPr marL="548640" indent="-283464">
              <a:spcBef>
                <a:spcPts val="1800"/>
              </a:spcBef>
              <a:defRPr sz="2000"/>
            </a:lvl3pPr>
            <a:lvl4pPr marL="822960" indent="-283464">
              <a:spcBef>
                <a:spcPts val="1800"/>
              </a:spcBef>
              <a:defRPr sz="2000"/>
            </a:lvl4pPr>
            <a:lvl5pPr marL="1005840"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41056953"/>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2E558A9-6DD6-E21D-3A8F-6707E1DD19F1}"/>
              </a:ext>
              <a:ext uri="{C183D7F6-B498-43B3-948B-1728B52AA6E4}">
                <adec:decorative xmlns:adec="http://schemas.microsoft.com/office/drawing/2017/decorative" val="1"/>
              </a:ext>
            </a:extLst>
          </p:cNvPr>
          <p:cNvGrpSpPr/>
          <p:nvPr userDrawn="1"/>
        </p:nvGrpSpPr>
        <p:grpSpPr>
          <a:xfrm>
            <a:off x="6362700" y="0"/>
            <a:ext cx="5829298" cy="3235602"/>
            <a:chOff x="5612972" y="1"/>
            <a:chExt cx="6615961" cy="3672246"/>
          </a:xfrm>
        </p:grpSpPr>
        <p:sp>
          <p:nvSpPr>
            <p:cNvPr id="12" name="AutoShape 24">
              <a:extLst>
                <a:ext uri="{FF2B5EF4-FFF2-40B4-BE49-F238E27FC236}">
                  <a16:creationId xmlns:a16="http://schemas.microsoft.com/office/drawing/2014/main" id="{3FC994E4-318C-1E66-B4E4-8F8FD08E098F}"/>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3" name="Freeform 7">
              <a:extLst>
                <a:ext uri="{FF2B5EF4-FFF2-40B4-BE49-F238E27FC236}">
                  <a16:creationId xmlns:a16="http://schemas.microsoft.com/office/drawing/2014/main" id="{17C00E6B-F625-6D6C-8364-9DD9F3C3628F}"/>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4" name="Freeform 8">
              <a:extLst>
                <a:ext uri="{FF2B5EF4-FFF2-40B4-BE49-F238E27FC236}">
                  <a16:creationId xmlns:a16="http://schemas.microsoft.com/office/drawing/2014/main" id="{C6197B87-4F65-7981-9463-84830CD3687F}"/>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8" name="Freeform 9">
              <a:extLst>
                <a:ext uri="{FF2B5EF4-FFF2-40B4-BE49-F238E27FC236}">
                  <a16:creationId xmlns:a16="http://schemas.microsoft.com/office/drawing/2014/main" id="{86AA517C-7217-D864-B7E7-40984A2880DB}"/>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anchor="t" anchorCtr="0" upright="1">
              <a:noAutofit/>
            </a:bodyPr>
            <a:lstStyle/>
            <a:p>
              <a:endParaRPr lang="en-US" dirty="0"/>
            </a:p>
          </p:txBody>
        </p:sp>
        <p:sp>
          <p:nvSpPr>
            <p:cNvPr id="19" name="Freeform 10">
              <a:extLst>
                <a:ext uri="{FF2B5EF4-FFF2-40B4-BE49-F238E27FC236}">
                  <a16:creationId xmlns:a16="http://schemas.microsoft.com/office/drawing/2014/main" id="{524013C6-491C-CAA2-5BD6-7C73596711CC}"/>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6318885" y="3499667"/>
            <a:ext cx="4939666" cy="2542810"/>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6347460" y="631317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7" name="Content Placeholder 5">
            <a:extLst>
              <a:ext uri="{FF2B5EF4-FFF2-40B4-BE49-F238E27FC236}">
                <a16:creationId xmlns:a16="http://schemas.microsoft.com/office/drawing/2014/main" id="{8007FA9C-C4D5-89EC-C457-5F329A338E1E}"/>
              </a:ext>
            </a:extLst>
          </p:cNvPr>
          <p:cNvSpPr>
            <a:spLocks noGrp="1"/>
          </p:cNvSpPr>
          <p:nvPr>
            <p:ph sz="quarter" idx="14" hasCustomPrompt="1"/>
          </p:nvPr>
        </p:nvSpPr>
        <p:spPr>
          <a:xfrm>
            <a:off x="603885" y="457201"/>
            <a:ext cx="5198269" cy="2305050"/>
          </a:xfrm>
        </p:spPr>
        <p:txBody>
          <a:bodyPr lIns="0" tIns="274320">
            <a:normAutofit/>
          </a:bodyPr>
          <a:lstStyle>
            <a:lvl1pPr marL="457200" indent="-457200">
              <a:spcBef>
                <a:spcPts val="1800"/>
              </a:spcBef>
              <a:buFont typeface="+mj-lt"/>
              <a:buAutoNum type="arabicPeriod"/>
              <a:defRPr sz="2000"/>
            </a:lvl1pPr>
            <a:lvl2pPr marL="914400" indent="-457200">
              <a:spcBef>
                <a:spcPts val="1800"/>
              </a:spcBef>
              <a:buFont typeface="+mj-lt"/>
              <a:buAutoNum type="alphaLcPeriod"/>
              <a:defRPr sz="2000"/>
            </a:lvl2pPr>
            <a:lvl3pPr marL="1371600" indent="-457200">
              <a:spcBef>
                <a:spcPts val="1800"/>
              </a:spcBef>
              <a:buFont typeface="+mj-lt"/>
              <a:buAutoNum type="arabicParenR"/>
              <a:defRPr sz="2000"/>
            </a:lvl3pPr>
            <a:lvl4pPr marL="1371600" indent="0">
              <a:spcBef>
                <a:spcPts val="1800"/>
              </a:spcBef>
              <a:buFont typeface="+mj-lt"/>
              <a:buNone/>
              <a:defRPr sz="2000"/>
            </a:lvl4pPr>
            <a:lvl5pPr marL="2286000" indent="-457200">
              <a:spcBef>
                <a:spcPts val="1800"/>
              </a:spcBef>
              <a:buFont typeface="+mj-lt"/>
              <a:buAutoNum type="arabicPeriod"/>
              <a:defRPr sz="2000"/>
            </a:lvl5pPr>
          </a:lstStyle>
          <a:p>
            <a:pPr lvl="0"/>
            <a:r>
              <a:rPr lang="en-US" dirty="0"/>
              <a:t>Click to add content</a:t>
            </a:r>
          </a:p>
          <a:p>
            <a:pPr lvl="1"/>
            <a:r>
              <a:rPr lang="en-US" dirty="0"/>
              <a:t>Second level</a:t>
            </a:r>
          </a:p>
          <a:p>
            <a:pPr lvl="2"/>
            <a:r>
              <a:rPr lang="en-US" dirty="0"/>
              <a:t>Third level</a:t>
            </a:r>
          </a:p>
          <a:p>
            <a:pPr lvl="3"/>
            <a:endParaRPr lang="en-US" dirty="0"/>
          </a:p>
        </p:txBody>
      </p:sp>
      <p:sp>
        <p:nvSpPr>
          <p:cNvPr id="2" name="Content Placeholder 5">
            <a:extLst>
              <a:ext uri="{FF2B5EF4-FFF2-40B4-BE49-F238E27FC236}">
                <a16:creationId xmlns:a16="http://schemas.microsoft.com/office/drawing/2014/main" id="{3AC171DA-232D-44C1-6B93-40BACB298F4B}"/>
              </a:ext>
            </a:extLst>
          </p:cNvPr>
          <p:cNvSpPr>
            <a:spLocks noGrp="1"/>
          </p:cNvSpPr>
          <p:nvPr>
            <p:ph sz="quarter" idx="15" hasCustomPrompt="1"/>
          </p:nvPr>
        </p:nvSpPr>
        <p:spPr>
          <a:xfrm>
            <a:off x="594360" y="2810595"/>
            <a:ext cx="5198269" cy="3319513"/>
          </a:xfrm>
        </p:spPr>
        <p:txBody>
          <a:bodyPr lIns="0" tIns="45720" rIns="0" bIns="0">
            <a:normAutofit/>
          </a:bodyPr>
          <a:lstStyle>
            <a:lvl1pPr marL="0" indent="0">
              <a:spcBef>
                <a:spcPts val="1800"/>
              </a:spcBef>
              <a:buFont typeface="Arial" panose="020B0604020202020204" pitchFamily="34" charset="0"/>
              <a:buNone/>
              <a:defRPr sz="2000"/>
            </a:lvl1pPr>
            <a:lvl2pPr marL="283464" indent="-283464">
              <a:spcBef>
                <a:spcPts val="1800"/>
              </a:spcBef>
              <a:defRPr sz="2000"/>
            </a:lvl2pPr>
            <a:lvl3pPr marL="548640" indent="-283464">
              <a:spcBef>
                <a:spcPts val="1800"/>
              </a:spcBef>
              <a:defRPr sz="2000"/>
            </a:lvl3pPr>
            <a:lvl4pPr marL="822960" indent="-283464">
              <a:spcBef>
                <a:spcPts val="1800"/>
              </a:spcBef>
              <a:defRPr sz="2000"/>
            </a:lvl4pPr>
            <a:lvl5pPr marL="1005840"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spTree>
    <p:extLst>
      <p:ext uri="{BB962C8B-B14F-4D97-AF65-F5344CB8AC3E}">
        <p14:creationId xmlns:p14="http://schemas.microsoft.com/office/powerpoint/2010/main" val="554606805"/>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Content and Picture">
    <p:bg>
      <p:bgPr>
        <a:solidFill>
          <a:schemeClr val="bg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75310" y="278129"/>
            <a:ext cx="5063490" cy="2354026"/>
          </a:xfrm>
          <a:prstGeom prst="rect">
            <a:avLst/>
          </a:prstGeom>
        </p:spPr>
        <p:txBody>
          <a:bodyPr lIns="0" tIns="0" rIns="0" bIns="0" anchor="b" anchorCtr="0">
            <a:noAutofit/>
          </a:bodyPr>
          <a:lstStyle>
            <a:lvl1pPr>
              <a:defRPr sz="4400" b="1" i="0">
                <a:solidFill>
                  <a:schemeClr val="tx1"/>
                </a:solidFill>
                <a:latin typeface="Arial" panose="020B0604020202020204" pitchFamily="34" charset="0"/>
                <a:cs typeface="Arial" panose="020B0604020202020204" pitchFamily="34" charset="0"/>
              </a:defRPr>
            </a:lvl1pPr>
          </a:lstStyle>
          <a:p>
            <a:r>
              <a:rPr lang="en-US" dirty="0"/>
              <a:t>Click to add title </a:t>
            </a:r>
          </a:p>
        </p:txBody>
      </p:sp>
      <p:sp>
        <p:nvSpPr>
          <p:cNvPr id="3" name="Content Placeholder 5">
            <a:extLst>
              <a:ext uri="{FF2B5EF4-FFF2-40B4-BE49-F238E27FC236}">
                <a16:creationId xmlns:a16="http://schemas.microsoft.com/office/drawing/2014/main" id="{1EF4505D-6803-3813-7738-049963427819}"/>
              </a:ext>
            </a:extLst>
          </p:cNvPr>
          <p:cNvSpPr>
            <a:spLocks noGrp="1"/>
          </p:cNvSpPr>
          <p:nvPr>
            <p:ph sz="quarter" idx="16" hasCustomPrompt="1"/>
          </p:nvPr>
        </p:nvSpPr>
        <p:spPr>
          <a:xfrm>
            <a:off x="594360" y="3279579"/>
            <a:ext cx="5044440" cy="2994415"/>
          </a:xfrm>
        </p:spPr>
        <p:txBody>
          <a:bodyPr lIns="0" tIns="228600" rIns="0" bIns="0">
            <a:normAutofit/>
          </a:bodyPr>
          <a:lstStyle>
            <a:lvl1pPr marL="0" indent="0">
              <a:spcBef>
                <a:spcPts val="1800"/>
              </a:spcBef>
              <a:buFont typeface="Arial" panose="020B0604020202020204" pitchFamily="34" charset="0"/>
              <a:buNone/>
              <a:defRPr sz="2000">
                <a:solidFill>
                  <a:schemeClr val="tx1"/>
                </a:solidFill>
                <a:latin typeface="Arial" panose="020B0604020202020204" pitchFamily="34" charset="0"/>
                <a:cs typeface="Arial" panose="020B0604020202020204" pitchFamily="34" charset="0"/>
              </a:defRPr>
            </a:lvl1pPr>
            <a:lvl2pPr indent="-283464">
              <a:spcBef>
                <a:spcPts val="1800"/>
              </a:spcBef>
              <a:defRPr sz="2000">
                <a:solidFill>
                  <a:schemeClr val="tx1"/>
                </a:solidFill>
                <a:latin typeface="Arial" panose="020B0604020202020204" pitchFamily="34" charset="0"/>
                <a:cs typeface="Arial" panose="020B0604020202020204" pitchFamily="34" charset="0"/>
              </a:defRPr>
            </a:lvl2pPr>
            <a:lvl3pPr indent="-283464">
              <a:spcBef>
                <a:spcPts val="1800"/>
              </a:spcBef>
              <a:defRPr sz="2000">
                <a:solidFill>
                  <a:schemeClr val="tx1"/>
                </a:solidFill>
                <a:latin typeface="Arial" panose="020B0604020202020204" pitchFamily="34" charset="0"/>
                <a:cs typeface="Arial" panose="020B0604020202020204" pitchFamily="34" charset="0"/>
              </a:defRPr>
            </a:lvl3pPr>
            <a:lvl4pPr indent="-283464">
              <a:spcBef>
                <a:spcPts val="1800"/>
              </a:spcBef>
              <a:defRPr sz="2000">
                <a:solidFill>
                  <a:schemeClr val="tx1"/>
                </a:solidFill>
                <a:latin typeface="Arial" panose="020B0604020202020204" pitchFamily="34" charset="0"/>
                <a:cs typeface="Arial" panose="020B0604020202020204" pitchFamily="34" charset="0"/>
              </a:defRPr>
            </a:lvl4pPr>
            <a:lvl5pPr indent="-283464">
              <a:spcBef>
                <a:spcPts val="1800"/>
              </a:spcBef>
              <a:defRPr sz="2000">
                <a:solidFill>
                  <a:schemeClr val="tx1"/>
                </a:solidFill>
                <a:latin typeface="Arial" panose="020B0604020202020204" pitchFamily="34" charset="0"/>
                <a:cs typeface="Arial" panose="020B0604020202020204"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997459"/>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12" name="Picture Placeholder 11">
            <a:extLst>
              <a:ext uri="{FF2B5EF4-FFF2-40B4-BE49-F238E27FC236}">
                <a16:creationId xmlns:a16="http://schemas.microsoft.com/office/drawing/2014/main" id="{4658637A-5D36-6127-19BC-C203E23FA49F}"/>
              </a:ext>
            </a:extLst>
          </p:cNvPr>
          <p:cNvSpPr>
            <a:spLocks noGrp="1"/>
          </p:cNvSpPr>
          <p:nvPr>
            <p:ph type="pic" sz="quarter" idx="15"/>
          </p:nvPr>
        </p:nvSpPr>
        <p:spPr>
          <a:xfrm>
            <a:off x="6096000" y="0"/>
            <a:ext cx="6118225" cy="6858000"/>
          </a:xfrm>
        </p:spPr>
        <p:txBody>
          <a:bodyPr>
            <a:normAutofit/>
          </a:bodyPr>
          <a:lstStyle>
            <a:lvl1pPr marL="0" indent="0" algn="ctr">
              <a:buNone/>
              <a:defRPr sz="2000">
                <a:solidFill>
                  <a:schemeClr val="tx1"/>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stStyle>
          <a:p>
            <a:fld id="{294A09A9-5501-47C1-A89A-A340965A2BE2}" type="slidenum">
              <a:rPr lang="en-US" smtClean="0"/>
              <a:pPr/>
              <a:t>‹#›</a:t>
            </a:fld>
            <a:endParaRPr lang="en-US" dirty="0"/>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lvl1pPr>
              <a:defRPr>
                <a:solidFill>
                  <a:schemeClr val="tx1"/>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429319764"/>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ED84C6-50E6-6C43-8031-AFF6268E0C06}"/>
              </a:ext>
            </a:extLst>
          </p:cNvPr>
          <p:cNvSpPr>
            <a:spLocks noGrp="1"/>
          </p:cNvSpPr>
          <p:nvPr>
            <p:ph type="body" idx="1"/>
          </p:nvPr>
        </p:nvSpPr>
        <p:spPr>
          <a:xfrm>
            <a:off x="594360" y="1825625"/>
            <a:ext cx="1038225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Placeholder 11">
            <a:extLst>
              <a:ext uri="{FF2B5EF4-FFF2-40B4-BE49-F238E27FC236}">
                <a16:creationId xmlns:a16="http://schemas.microsoft.com/office/drawing/2014/main" id="{D41FC0AE-253D-D242-9C88-017078F8A23A}"/>
              </a:ext>
            </a:extLst>
          </p:cNvPr>
          <p:cNvSpPr>
            <a:spLocks noGrp="1"/>
          </p:cNvSpPr>
          <p:nvPr>
            <p:ph type="title"/>
          </p:nvPr>
        </p:nvSpPr>
        <p:spPr>
          <a:xfrm>
            <a:off x="594360" y="365125"/>
            <a:ext cx="10401300" cy="1325563"/>
          </a:xfrm>
          <a:prstGeom prst="rect">
            <a:avLst/>
          </a:prstGeom>
        </p:spPr>
        <p:txBody>
          <a:bodyPr vert="horz" lIns="91440" tIns="45720" rIns="91440" bIns="45720" rtlCol="0" anchor="ctr">
            <a:normAutofit/>
          </a:bodyPr>
          <a:lstStyle/>
          <a:p>
            <a:r>
              <a:rPr lang="en-US" dirty="0"/>
              <a:t>Click to edit Master title style</a:t>
            </a:r>
          </a:p>
        </p:txBody>
      </p:sp>
      <p:sp>
        <p:nvSpPr>
          <p:cNvPr id="30" name="Date Placeholder 3">
            <a:extLst>
              <a:ext uri="{FF2B5EF4-FFF2-40B4-BE49-F238E27FC236}">
                <a16:creationId xmlns:a16="http://schemas.microsoft.com/office/drawing/2014/main" id="{EF47083A-6D76-4B4D-87CA-E08E212F781D}"/>
              </a:ext>
            </a:extLst>
          </p:cNvPr>
          <p:cNvSpPr>
            <a:spLocks noGrp="1"/>
          </p:cNvSpPr>
          <p:nvPr>
            <p:ph type="dt" sz="half" idx="2"/>
          </p:nvPr>
        </p:nvSpPr>
        <p:spPr>
          <a:xfrm>
            <a:off x="1133648" y="6332220"/>
            <a:ext cx="1313180" cy="247651"/>
          </a:xfrm>
          <a:prstGeom prst="rect">
            <a:avLst/>
          </a:prstGeom>
        </p:spPr>
        <p:txBody>
          <a:bodyPr vert="horz" lIns="0" tIns="0" rIns="0" bIns="0" rtlCol="0" anchor="t" anchorCtr="0"/>
          <a:lstStyle>
            <a:lvl1pPr algn="l">
              <a:defRPr sz="1100" b="0" i="0">
                <a:solidFill>
                  <a:schemeClr val="tx1"/>
                </a:solidFill>
                <a:latin typeface="+mn-lt"/>
              </a:defRPr>
            </a:lvl1pPr>
          </a:lstStyle>
          <a:p>
            <a:endParaRPr lang="en-US" dirty="0"/>
          </a:p>
        </p:txBody>
      </p:sp>
      <p:sp>
        <p:nvSpPr>
          <p:cNvPr id="32" name="Slide Number Placeholder 5">
            <a:extLst>
              <a:ext uri="{FF2B5EF4-FFF2-40B4-BE49-F238E27FC236}">
                <a16:creationId xmlns:a16="http://schemas.microsoft.com/office/drawing/2014/main" id="{C8ADA0DF-3751-9A48-8A21-59F01C782D7C}"/>
              </a:ext>
            </a:extLst>
          </p:cNvPr>
          <p:cNvSpPr>
            <a:spLocks noGrp="1"/>
          </p:cNvSpPr>
          <p:nvPr>
            <p:ph type="sldNum" sz="quarter" idx="4"/>
          </p:nvPr>
        </p:nvSpPr>
        <p:spPr>
          <a:xfrm>
            <a:off x="594360" y="6332220"/>
            <a:ext cx="523240" cy="247651"/>
          </a:xfrm>
          <a:prstGeom prst="rect">
            <a:avLst/>
          </a:prstGeom>
        </p:spPr>
        <p:txBody>
          <a:bodyPr vert="horz" lIns="0" tIns="0" rIns="0" bIns="0" rtlCol="0" anchor="t" anchorCtr="0"/>
          <a:lstStyle>
            <a:lvl1pPr algn="l">
              <a:defRPr sz="1100" b="1" i="0">
                <a:solidFill>
                  <a:schemeClr val="tx1"/>
                </a:solidFill>
                <a:latin typeface="+mn-lt"/>
              </a:defRPr>
            </a:lvl1pPr>
          </a:lstStyle>
          <a:p>
            <a:fld id="{294A09A9-5501-47C1-A89A-A340965A2BE2}" type="slidenum">
              <a:rPr lang="en-US" smtClean="0"/>
              <a:pPr/>
              <a:t>‹#›</a:t>
            </a:fld>
            <a:endParaRPr lang="en-US" dirty="0"/>
          </a:p>
        </p:txBody>
      </p:sp>
      <p:pic>
        <p:nvPicPr>
          <p:cNvPr id="4" name="Picture 3" descr="A logo with text and buildings">
            <a:extLst>
              <a:ext uri="{FF2B5EF4-FFF2-40B4-BE49-F238E27FC236}">
                <a16:creationId xmlns:a16="http://schemas.microsoft.com/office/drawing/2014/main" id="{3A2E9854-642D-5D6B-4F51-8AB5A3A7F4FE}"/>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815512" y="6057064"/>
            <a:ext cx="1564256" cy="752034"/>
          </a:xfrm>
          <a:prstGeom prst="rect">
            <a:avLst/>
          </a:prstGeom>
        </p:spPr>
      </p:pic>
    </p:spTree>
    <p:extLst>
      <p:ext uri="{BB962C8B-B14F-4D97-AF65-F5344CB8AC3E}">
        <p14:creationId xmlns:p14="http://schemas.microsoft.com/office/powerpoint/2010/main" val="3515892240"/>
      </p:ext>
    </p:extLst>
  </p:cSld>
  <p:clrMap bg1="dk1" tx1="lt1" bg2="dk2" tx2="lt2" accent1="accent1" accent2="accent2" accent3="accent3" accent4="accent4" accent5="accent5" accent6="accent6" hlink="hlink" folHlink="folHlink"/>
  <p:sldLayoutIdLst>
    <p:sldLayoutId id="2147483711" r:id="rId1"/>
    <p:sldLayoutId id="2147483698" r:id="rId2"/>
    <p:sldLayoutId id="2147483710" r:id="rId3"/>
    <p:sldLayoutId id="2147483700" r:id="rId4"/>
    <p:sldLayoutId id="2147483701" r:id="rId5"/>
    <p:sldLayoutId id="2147483659" r:id="rId6"/>
    <p:sldLayoutId id="2147483709" r:id="rId7"/>
    <p:sldLayoutId id="2147483708" r:id="rId8"/>
    <p:sldLayoutId id="2147483707" r:id="rId9"/>
    <p:sldLayoutId id="2147483706" r:id="rId10"/>
    <p:sldLayoutId id="2147483705" r:id="rId11"/>
    <p:sldLayoutId id="2147483704" r:id="rId12"/>
    <p:sldLayoutId id="2147483703" r:id="rId13"/>
    <p:sldLayoutId id="2147483713" r:id="rId14"/>
  </p:sldLayoutIdLst>
  <p:hf sldNum="0" hdr="0" ftr="0" dt="0"/>
  <p:txStyles>
    <p:titleStyle>
      <a:lvl1pPr algn="l" defTabSz="914400" rtl="0" eaLnBrk="1" latinLnBrk="0" hangingPunct="1">
        <a:lnSpc>
          <a:spcPct val="80000"/>
        </a:lnSpc>
        <a:spcBef>
          <a:spcPct val="0"/>
        </a:spcBef>
        <a:buNone/>
        <a:defRPr sz="4400" b="0" i="0" kern="1200" spc="100" baseline="0">
          <a:solidFill>
            <a:schemeClr val="tx1"/>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83464"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83464"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83464"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83464"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83464"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pos="240">
          <p15:clr>
            <a:srgbClr val="547EBF"/>
          </p15:clr>
        </p15:guide>
        <p15:guide id="4" orient="horz" pos="240">
          <p15:clr>
            <a:srgbClr val="547EBF"/>
          </p15:clr>
        </p15:guide>
        <p15:guide id="5" pos="7440">
          <p15:clr>
            <a:srgbClr val="547EBF"/>
          </p15:clr>
        </p15:guide>
        <p15:guide id="6" orient="horz" pos="4080">
          <p15:clr>
            <a:srgbClr val="547EBF"/>
          </p15:clr>
        </p15:guide>
        <p15:guide id="7" pos="600" userDrawn="1">
          <p15:clr>
            <a:srgbClr val="547EBF"/>
          </p15:clr>
        </p15:guide>
        <p15:guide id="8" pos="3720">
          <p15:clr>
            <a:srgbClr val="547EBF"/>
          </p15:clr>
        </p15:guide>
        <p15:guide id="9" pos="2112">
          <p15:clr>
            <a:srgbClr val="547EBF"/>
          </p15:clr>
        </p15:guide>
        <p15:guide id="10" pos="1848">
          <p15:clr>
            <a:srgbClr val="547EBF"/>
          </p15:clr>
        </p15:guide>
        <p15:guide id="11" pos="5568">
          <p15:clr>
            <a:srgbClr val="547EBF"/>
          </p15:clr>
        </p15:guide>
        <p15:guide id="12" pos="5832">
          <p15:clr>
            <a:srgbClr val="547EBF"/>
          </p15:clr>
        </p15:guide>
        <p15:guide id="13" pos="4968">
          <p15:clr>
            <a:srgbClr val="9FCC3B"/>
          </p15:clr>
        </p15:guide>
        <p15:guide id="14" pos="5208">
          <p15:clr>
            <a:srgbClr val="9FCC3B"/>
          </p15:clr>
        </p15:guide>
        <p15:guide id="15" pos="2712">
          <p15:clr>
            <a:srgbClr val="9FCC3B"/>
          </p15:clr>
        </p15:guide>
        <p15:guide id="16" pos="2472">
          <p15:clr>
            <a:srgbClr val="9FCC3B"/>
          </p15:clr>
        </p15:guide>
        <p15:guide id="17" pos="39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hyperlink" Target="https://www.dhhs.nh.gov/sites/g/files/ehbemt476/files/inline-documents/sonh/cancer-incident-report-merrimack-nh-january2023.pd" TargetMode="External"/><Relationship Id="rId2" Type="http://schemas.openxmlformats.org/officeDocument/2006/relationships/notesSlide" Target="../notesSlides/notesSlide15.xml"/><Relationship Id="rId1" Type="http://schemas.openxmlformats.org/officeDocument/2006/relationships/slideLayout" Target="../slideLayouts/slideLayout14.xml"/><Relationship Id="rId5" Type="http://schemas.openxmlformats.org/officeDocument/2006/relationships/image" Target="../media/image22.jpe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hyperlink" Target="https://gc.nh.gov/bill_status/legacy/bs2016/billText.aspx?id=856&amp;txtFormat=html&amp;sy=2023" TargetMode="External"/><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hyperlink" Target="https://jamanetwork.com/journals/jamanetworkopen/fullarticle/10.1001/jamanetworkopen.2024.46820" TargetMode="External"/><Relationship Id="rId2" Type="http://schemas.openxmlformats.org/officeDocument/2006/relationships/notesSlide" Target="../notesSlides/notesSlide17.xml"/><Relationship Id="rId1" Type="http://schemas.openxmlformats.org/officeDocument/2006/relationships/slideLayout" Target="../slideLayouts/slideLayout14.xml"/><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14.xml"/><Relationship Id="rId4" Type="http://schemas.openxmlformats.org/officeDocument/2006/relationships/image" Target="../media/image37.jpe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12.emf"/><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501275-4602-D2CD-9417-0FD06B01E5B9}"/>
            </a:ext>
          </a:extLst>
        </p:cNvPr>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6BFF1247-ED35-E868-4E89-40DEFDBC5D54}"/>
              </a:ext>
            </a:extLst>
          </p:cNvPr>
          <p:cNvSpPr txBox="1">
            <a:spLocks/>
          </p:cNvSpPr>
          <p:nvPr/>
        </p:nvSpPr>
        <p:spPr>
          <a:xfrm>
            <a:off x="0" y="1660160"/>
            <a:ext cx="11791417" cy="4406532"/>
          </a:xfrm>
          <a:prstGeom prst="rect">
            <a:avLst/>
          </a:prstGeom>
        </p:spPr>
        <p:txBody>
          <a:bodyPr vert="horz" lIns="91440" tIns="45720" rIns="91440" bIns="45720" rtlCol="0">
            <a:normAutofit fontScale="92500" lnSpcReduction="10000"/>
          </a:bodyPr>
          <a:lstStyle>
            <a:lvl1pPr marL="228600" indent="-283464"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83464"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83464"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83464"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83464"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600" dirty="0">
                <a:solidFill>
                  <a:schemeClr val="accent6"/>
                </a:solidFill>
              </a:rPr>
              <a:t>Why are state cancer registries critically important </a:t>
            </a:r>
          </a:p>
          <a:p>
            <a:pPr marL="0" indent="0" algn="ctr">
              <a:buNone/>
            </a:pPr>
            <a:r>
              <a:rPr lang="en-US" sz="5600" dirty="0">
                <a:solidFill>
                  <a:schemeClr val="accent6"/>
                </a:solidFill>
              </a:rPr>
              <a:t>in the fight against cancer?</a:t>
            </a:r>
          </a:p>
          <a:p>
            <a:pPr marL="0" indent="0" algn="ctr">
              <a:buNone/>
            </a:pPr>
            <a:endParaRPr lang="en-US" sz="5600" b="1" dirty="0">
              <a:solidFill>
                <a:schemeClr val="accent6"/>
              </a:solidFill>
            </a:endParaRPr>
          </a:p>
          <a:p>
            <a:pPr marL="0" indent="0" algn="ctr">
              <a:buNone/>
            </a:pPr>
            <a:endParaRPr lang="en-US" sz="5600" b="1" dirty="0">
              <a:solidFill>
                <a:schemeClr val="accent6"/>
              </a:solidFill>
            </a:endParaRPr>
          </a:p>
          <a:p>
            <a:pPr marL="0" indent="0" algn="ctr">
              <a:buNone/>
            </a:pPr>
            <a:r>
              <a:rPr lang="en-US" sz="4800" b="1" dirty="0">
                <a:solidFill>
                  <a:schemeClr val="accent6"/>
                </a:solidFill>
              </a:rPr>
              <a:t>Cancer Registry Impacts</a:t>
            </a:r>
          </a:p>
          <a:p>
            <a:pPr marL="0" indent="0">
              <a:buNone/>
            </a:pPr>
            <a:endParaRPr lang="en-US" sz="4800" dirty="0">
              <a:solidFill>
                <a:schemeClr val="accent6"/>
              </a:solidFill>
            </a:endParaRPr>
          </a:p>
          <a:p>
            <a:pPr marL="0" indent="0">
              <a:buNone/>
            </a:pPr>
            <a:endParaRPr lang="en-US" sz="4800" dirty="0">
              <a:solidFill>
                <a:schemeClr val="accent6"/>
              </a:solidFill>
            </a:endParaRPr>
          </a:p>
          <a:p>
            <a:pPr marL="0" indent="0">
              <a:buFont typeface="Arial" panose="020B0604020202020204" pitchFamily="34" charset="0"/>
              <a:buNone/>
            </a:pPr>
            <a:endParaRPr lang="en-US" sz="4800" dirty="0">
              <a:solidFill>
                <a:schemeClr val="accent6"/>
              </a:solidFill>
            </a:endParaRPr>
          </a:p>
        </p:txBody>
      </p:sp>
    </p:spTree>
    <p:extLst>
      <p:ext uri="{BB962C8B-B14F-4D97-AF65-F5344CB8AC3E}">
        <p14:creationId xmlns:p14="http://schemas.microsoft.com/office/powerpoint/2010/main" val="33722152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7DFA2CA-DE10-0DD0-AFDF-038277927EC3}"/>
              </a:ext>
            </a:extLst>
          </p:cNvPr>
          <p:cNvSpPr>
            <a:spLocks noGrp="1"/>
          </p:cNvSpPr>
          <p:nvPr>
            <p:ph type="title"/>
          </p:nvPr>
        </p:nvSpPr>
        <p:spPr>
          <a:xfrm>
            <a:off x="198783" y="0"/>
            <a:ext cx="11794433" cy="1325563"/>
          </a:xfrm>
        </p:spPr>
        <p:txBody>
          <a:bodyPr>
            <a:normAutofit/>
          </a:bodyPr>
          <a:lstStyle/>
          <a:p>
            <a:pPr algn="ctr"/>
            <a:r>
              <a:rPr lang="en-US" sz="4000" dirty="0"/>
              <a:t>6. Cancer registries identify concerning patterns</a:t>
            </a:r>
          </a:p>
        </p:txBody>
      </p:sp>
      <p:sp>
        <p:nvSpPr>
          <p:cNvPr id="7" name="TextBox 6">
            <a:extLst>
              <a:ext uri="{FF2B5EF4-FFF2-40B4-BE49-F238E27FC236}">
                <a16:creationId xmlns:a16="http://schemas.microsoft.com/office/drawing/2014/main" id="{038C593B-29E4-D380-88F1-D93121AA1A3E}"/>
              </a:ext>
            </a:extLst>
          </p:cNvPr>
          <p:cNvSpPr txBox="1"/>
          <p:nvPr/>
        </p:nvSpPr>
        <p:spPr>
          <a:xfrm>
            <a:off x="66288" y="6507902"/>
            <a:ext cx="6233160" cy="338554"/>
          </a:xfrm>
          <a:prstGeom prst="rect">
            <a:avLst/>
          </a:prstGeom>
          <a:noFill/>
        </p:spPr>
        <p:txBody>
          <a:bodyPr wrap="square">
            <a:spAutoFit/>
          </a:bodyPr>
          <a:lstStyle/>
          <a:p>
            <a:r>
              <a:rPr lang="en-US" sz="1600" dirty="0"/>
              <a:t>https://</a:t>
            </a:r>
            <a:r>
              <a:rPr lang="en-US" sz="1600" dirty="0" err="1"/>
              <a:t>gis.cdc.gov</a:t>
            </a:r>
            <a:r>
              <a:rPr lang="en-US" sz="1600" dirty="0"/>
              <a:t>/cancer/USCS/#/</a:t>
            </a:r>
            <a:r>
              <a:rPr lang="en-US" sz="1600" dirty="0" err="1"/>
              <a:t>AtAGlance</a:t>
            </a:r>
            <a:r>
              <a:rPr lang="en-US" sz="1600" dirty="0"/>
              <a:t>/</a:t>
            </a:r>
          </a:p>
        </p:txBody>
      </p:sp>
      <p:sp>
        <p:nvSpPr>
          <p:cNvPr id="8" name="TextBox 7">
            <a:extLst>
              <a:ext uri="{FF2B5EF4-FFF2-40B4-BE49-F238E27FC236}">
                <a16:creationId xmlns:a16="http://schemas.microsoft.com/office/drawing/2014/main" id="{22E9F202-FECD-4772-DC9B-436F30C99E73}"/>
              </a:ext>
            </a:extLst>
          </p:cNvPr>
          <p:cNvSpPr txBox="1"/>
          <p:nvPr/>
        </p:nvSpPr>
        <p:spPr>
          <a:xfrm>
            <a:off x="198783" y="2685266"/>
            <a:ext cx="4041969" cy="1754326"/>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Kentucky’s cancer rate is 39% higher than New Mexico’s</a:t>
            </a:r>
          </a:p>
        </p:txBody>
      </p:sp>
      <p:cxnSp>
        <p:nvCxnSpPr>
          <p:cNvPr id="9" name="Straight Connector 8">
            <a:extLst>
              <a:ext uri="{FF2B5EF4-FFF2-40B4-BE49-F238E27FC236}">
                <a16:creationId xmlns:a16="http://schemas.microsoft.com/office/drawing/2014/main" id="{AC0FB0DD-C52B-E75C-46A6-F939C1B1ACE9}"/>
              </a:ext>
            </a:extLst>
          </p:cNvPr>
          <p:cNvCxnSpPr/>
          <p:nvPr/>
        </p:nvCxnSpPr>
        <p:spPr>
          <a:xfrm>
            <a:off x="594360" y="1051560"/>
            <a:ext cx="11140440" cy="0"/>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pic>
        <p:nvPicPr>
          <p:cNvPr id="3" name="Image 0" descr="preencoded.png">
            <a:extLst>
              <a:ext uri="{FF2B5EF4-FFF2-40B4-BE49-F238E27FC236}">
                <a16:creationId xmlns:a16="http://schemas.microsoft.com/office/drawing/2014/main" id="{FDF3E0E9-3B62-1066-70F2-81777717C2C8}"/>
              </a:ext>
            </a:extLst>
          </p:cNvPr>
          <p:cNvPicPr>
            <a:picLocks noChangeAspect="1"/>
          </p:cNvPicPr>
          <p:nvPr/>
        </p:nvPicPr>
        <p:blipFill>
          <a:blip r:embed="rId3"/>
          <a:stretch>
            <a:fillRect/>
          </a:stretch>
        </p:blipFill>
        <p:spPr>
          <a:xfrm>
            <a:off x="4620768" y="1962229"/>
            <a:ext cx="6291072" cy="3200400"/>
          </a:xfrm>
          <a:prstGeom prst="rect">
            <a:avLst/>
          </a:prstGeom>
          <a:solidFill>
            <a:schemeClr val="tx1"/>
          </a:solidFill>
        </p:spPr>
      </p:pic>
      <p:cxnSp>
        <p:nvCxnSpPr>
          <p:cNvPr id="6" name="Straight Connector 5">
            <a:extLst>
              <a:ext uri="{FF2B5EF4-FFF2-40B4-BE49-F238E27FC236}">
                <a16:creationId xmlns:a16="http://schemas.microsoft.com/office/drawing/2014/main" id="{8073742E-0288-1DCF-5B24-717FE4555C84}"/>
              </a:ext>
            </a:extLst>
          </p:cNvPr>
          <p:cNvCxnSpPr>
            <a:cxnSpLocks/>
          </p:cNvCxnSpPr>
          <p:nvPr/>
        </p:nvCxnSpPr>
        <p:spPr>
          <a:xfrm>
            <a:off x="99060" y="6488668"/>
            <a:ext cx="10458104" cy="0"/>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82564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B13B3-CCFF-8252-2EEF-123C566212B5}"/>
              </a:ext>
            </a:extLst>
          </p:cNvPr>
          <p:cNvSpPr>
            <a:spLocks noGrp="1"/>
          </p:cNvSpPr>
          <p:nvPr>
            <p:ph type="title"/>
          </p:nvPr>
        </p:nvSpPr>
        <p:spPr>
          <a:xfrm>
            <a:off x="238539" y="-67367"/>
            <a:ext cx="11684851" cy="1325563"/>
          </a:xfrm>
        </p:spPr>
        <p:txBody>
          <a:bodyPr>
            <a:normAutofit/>
          </a:bodyPr>
          <a:lstStyle/>
          <a:p>
            <a:pPr algn="ctr"/>
            <a:r>
              <a:rPr lang="en-US" sz="4000" dirty="0"/>
              <a:t>7. Cancer registries inform legislators            about cancer in their districts</a:t>
            </a:r>
          </a:p>
        </p:txBody>
      </p:sp>
      <p:sp>
        <p:nvSpPr>
          <p:cNvPr id="3" name="Content Placeholder 2">
            <a:extLst>
              <a:ext uri="{FF2B5EF4-FFF2-40B4-BE49-F238E27FC236}">
                <a16:creationId xmlns:a16="http://schemas.microsoft.com/office/drawing/2014/main" id="{66B87B64-FF42-9882-DBE9-6ED65FD03CDF}"/>
              </a:ext>
            </a:extLst>
          </p:cNvPr>
          <p:cNvSpPr>
            <a:spLocks noGrp="1"/>
          </p:cNvSpPr>
          <p:nvPr>
            <p:ph idx="1"/>
          </p:nvPr>
        </p:nvSpPr>
        <p:spPr>
          <a:xfrm>
            <a:off x="238539" y="1274299"/>
            <a:ext cx="5964141" cy="1321355"/>
          </a:xfrm>
          <a:ln>
            <a:solidFill>
              <a:schemeClr val="tx1"/>
            </a:solidFill>
          </a:ln>
        </p:spPr>
        <p:txBody>
          <a:bodyPr>
            <a:normAutofit/>
          </a:bodyPr>
          <a:lstStyle/>
          <a:p>
            <a:pPr marL="0" indent="0">
              <a:buNone/>
            </a:pPr>
            <a:r>
              <a:rPr lang="en-US" dirty="0"/>
              <a:t>California Congressional District 24 has the highest rate of cancer in CA - 22% higher than District 28</a:t>
            </a:r>
          </a:p>
        </p:txBody>
      </p:sp>
      <p:pic>
        <p:nvPicPr>
          <p:cNvPr id="6" name="Image 0" descr="preencoded.png">
            <a:extLst>
              <a:ext uri="{FF2B5EF4-FFF2-40B4-BE49-F238E27FC236}">
                <a16:creationId xmlns:a16="http://schemas.microsoft.com/office/drawing/2014/main" id="{30519037-4D87-68D4-40EB-B7E8914B5C1D}"/>
              </a:ext>
            </a:extLst>
          </p:cNvPr>
          <p:cNvPicPr>
            <a:picLocks noChangeAspect="1"/>
          </p:cNvPicPr>
          <p:nvPr/>
        </p:nvPicPr>
        <p:blipFill>
          <a:blip r:embed="rId3"/>
          <a:srcRect l="3293" t="6355" r="37649" b="19589"/>
          <a:stretch/>
        </p:blipFill>
        <p:spPr>
          <a:xfrm>
            <a:off x="1463551" y="2522076"/>
            <a:ext cx="3574257" cy="3364110"/>
          </a:xfrm>
          <a:prstGeom prst="rect">
            <a:avLst/>
          </a:prstGeom>
        </p:spPr>
      </p:pic>
      <p:sp>
        <p:nvSpPr>
          <p:cNvPr id="8" name="TextBox 7">
            <a:extLst>
              <a:ext uri="{FF2B5EF4-FFF2-40B4-BE49-F238E27FC236}">
                <a16:creationId xmlns:a16="http://schemas.microsoft.com/office/drawing/2014/main" id="{55C21523-847E-87A3-2F25-9922CBAE2EE2}"/>
              </a:ext>
            </a:extLst>
          </p:cNvPr>
          <p:cNvSpPr txBox="1"/>
          <p:nvPr/>
        </p:nvSpPr>
        <p:spPr>
          <a:xfrm>
            <a:off x="14423" y="6488668"/>
            <a:ext cx="6472516" cy="369332"/>
          </a:xfrm>
          <a:prstGeom prst="rect">
            <a:avLst/>
          </a:prstGeom>
          <a:noFill/>
        </p:spPr>
        <p:txBody>
          <a:bodyPr wrap="square">
            <a:spAutoFit/>
          </a:bodyPr>
          <a:lstStyle/>
          <a:p>
            <a:r>
              <a:rPr lang="en-US" dirty="0"/>
              <a:t>https://</a:t>
            </a:r>
            <a:r>
              <a:rPr lang="en-US" dirty="0" err="1"/>
              <a:t>gis.cdc.gov</a:t>
            </a:r>
            <a:r>
              <a:rPr lang="en-US" dirty="0"/>
              <a:t>/cancer/USCS/#/</a:t>
            </a:r>
            <a:r>
              <a:rPr lang="en-US" dirty="0" err="1"/>
              <a:t>CongressionalDistricts</a:t>
            </a:r>
            <a:r>
              <a:rPr lang="en-US" dirty="0"/>
              <a:t>/</a:t>
            </a:r>
          </a:p>
        </p:txBody>
      </p:sp>
      <p:cxnSp>
        <p:nvCxnSpPr>
          <p:cNvPr id="9" name="Straight Connector 8">
            <a:extLst>
              <a:ext uri="{FF2B5EF4-FFF2-40B4-BE49-F238E27FC236}">
                <a16:creationId xmlns:a16="http://schemas.microsoft.com/office/drawing/2014/main" id="{F4288D39-519D-7D4F-593A-7E0194CD0B9B}"/>
              </a:ext>
            </a:extLst>
          </p:cNvPr>
          <p:cNvCxnSpPr/>
          <p:nvPr/>
        </p:nvCxnSpPr>
        <p:spPr>
          <a:xfrm>
            <a:off x="528100" y="1072704"/>
            <a:ext cx="11140440" cy="0"/>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pic>
        <p:nvPicPr>
          <p:cNvPr id="4" name="Image 0" descr="preencoded.png">
            <a:extLst>
              <a:ext uri="{FF2B5EF4-FFF2-40B4-BE49-F238E27FC236}">
                <a16:creationId xmlns:a16="http://schemas.microsoft.com/office/drawing/2014/main" id="{2CDE5212-3E22-F85B-B54E-9B3312894919}"/>
              </a:ext>
            </a:extLst>
          </p:cNvPr>
          <p:cNvPicPr>
            <a:picLocks noChangeAspect="1"/>
          </p:cNvPicPr>
          <p:nvPr/>
        </p:nvPicPr>
        <p:blipFill>
          <a:blip r:embed="rId4"/>
          <a:stretch>
            <a:fillRect/>
          </a:stretch>
        </p:blipFill>
        <p:spPr>
          <a:xfrm>
            <a:off x="7377440" y="2444809"/>
            <a:ext cx="5384442" cy="4041559"/>
          </a:xfrm>
          <a:prstGeom prst="rect">
            <a:avLst/>
          </a:prstGeom>
        </p:spPr>
      </p:pic>
      <p:sp>
        <p:nvSpPr>
          <p:cNvPr id="5" name="Content Placeholder 2">
            <a:extLst>
              <a:ext uri="{FF2B5EF4-FFF2-40B4-BE49-F238E27FC236}">
                <a16:creationId xmlns:a16="http://schemas.microsoft.com/office/drawing/2014/main" id="{616A7F52-A894-4F89-9407-E02E82A57760}"/>
              </a:ext>
            </a:extLst>
          </p:cNvPr>
          <p:cNvSpPr txBox="1">
            <a:spLocks/>
          </p:cNvSpPr>
          <p:nvPr/>
        </p:nvSpPr>
        <p:spPr>
          <a:xfrm>
            <a:off x="6328795" y="1291428"/>
            <a:ext cx="5712912" cy="1321356"/>
          </a:xfrm>
          <a:prstGeom prst="rect">
            <a:avLst/>
          </a:prstGeom>
          <a:ln>
            <a:solidFill>
              <a:schemeClr val="tx1"/>
            </a:solidFill>
          </a:ln>
        </p:spPr>
        <p:txBody>
          <a:bodyPr vert="horz" lIns="91440" tIns="45720" rIns="91440" bIns="45720" rtlCol="0">
            <a:normAutofit/>
          </a:bodyPr>
          <a:lstStyle>
            <a:lvl1pPr marL="228600" indent="-283464"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83464"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83464"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83464"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83464"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New Jersey Congressional District 1 has the highest rate of cancer in NJ –14% higher than District 12</a:t>
            </a:r>
          </a:p>
        </p:txBody>
      </p:sp>
      <p:grpSp>
        <p:nvGrpSpPr>
          <p:cNvPr id="12" name="Group 11">
            <a:extLst>
              <a:ext uri="{FF2B5EF4-FFF2-40B4-BE49-F238E27FC236}">
                <a16:creationId xmlns:a16="http://schemas.microsoft.com/office/drawing/2014/main" id="{40BBC16A-378A-CA56-DE02-832CEFBF995C}"/>
              </a:ext>
            </a:extLst>
          </p:cNvPr>
          <p:cNvGrpSpPr/>
          <p:nvPr/>
        </p:nvGrpSpPr>
        <p:grpSpPr>
          <a:xfrm>
            <a:off x="3695671" y="5846430"/>
            <a:ext cx="5384442" cy="600182"/>
            <a:chOff x="3093720" y="3429001"/>
            <a:chExt cx="5357106" cy="597882"/>
          </a:xfrm>
        </p:grpSpPr>
        <p:sp>
          <p:nvSpPr>
            <p:cNvPr id="10" name="Rectangle 9">
              <a:extLst>
                <a:ext uri="{FF2B5EF4-FFF2-40B4-BE49-F238E27FC236}">
                  <a16:creationId xmlns:a16="http://schemas.microsoft.com/office/drawing/2014/main" id="{D522131F-CD7C-8081-E78E-AB4C6AC96586}"/>
                </a:ext>
              </a:extLst>
            </p:cNvPr>
            <p:cNvSpPr/>
            <p:nvPr/>
          </p:nvSpPr>
          <p:spPr>
            <a:xfrm>
              <a:off x="3200400" y="3429001"/>
              <a:ext cx="5250426" cy="597882"/>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Image 1" descr="preencoded.png">
              <a:extLst>
                <a:ext uri="{FF2B5EF4-FFF2-40B4-BE49-F238E27FC236}">
                  <a16:creationId xmlns:a16="http://schemas.microsoft.com/office/drawing/2014/main" id="{2B71F2DF-E789-9023-D623-E249C96AE290}"/>
                </a:ext>
              </a:extLst>
            </p:cNvPr>
            <p:cNvPicPr>
              <a:picLocks noChangeAspect="1"/>
            </p:cNvPicPr>
            <p:nvPr/>
          </p:nvPicPr>
          <p:blipFill>
            <a:blip r:embed="rId5"/>
            <a:srcRect b="81097"/>
            <a:stretch>
              <a:fillRect/>
            </a:stretch>
          </p:blipFill>
          <p:spPr>
            <a:xfrm>
              <a:off x="3093720" y="3485862"/>
              <a:ext cx="5239512" cy="541021"/>
            </a:xfrm>
            <a:prstGeom prst="rect">
              <a:avLst/>
            </a:prstGeom>
          </p:spPr>
        </p:pic>
      </p:grpSp>
      <p:cxnSp>
        <p:nvCxnSpPr>
          <p:cNvPr id="14" name="Straight Connector 13">
            <a:extLst>
              <a:ext uri="{FF2B5EF4-FFF2-40B4-BE49-F238E27FC236}">
                <a16:creationId xmlns:a16="http://schemas.microsoft.com/office/drawing/2014/main" id="{E23E211D-CFE5-D23D-FD8D-4F19979ADD1C}"/>
              </a:ext>
            </a:extLst>
          </p:cNvPr>
          <p:cNvCxnSpPr>
            <a:cxnSpLocks/>
          </p:cNvCxnSpPr>
          <p:nvPr/>
        </p:nvCxnSpPr>
        <p:spPr>
          <a:xfrm>
            <a:off x="99060" y="6488668"/>
            <a:ext cx="10640984" cy="0"/>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19612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27C23-1B1A-C349-8CB9-5A7A95AC123F}"/>
              </a:ext>
            </a:extLst>
          </p:cNvPr>
          <p:cNvSpPr>
            <a:spLocks noGrp="1"/>
          </p:cNvSpPr>
          <p:nvPr>
            <p:ph type="title"/>
          </p:nvPr>
        </p:nvSpPr>
        <p:spPr>
          <a:xfrm>
            <a:off x="277908" y="-48719"/>
            <a:ext cx="11734800" cy="1325563"/>
          </a:xfrm>
        </p:spPr>
        <p:txBody>
          <a:bodyPr>
            <a:normAutofit/>
          </a:bodyPr>
          <a:lstStyle/>
          <a:p>
            <a:pPr algn="ctr"/>
            <a:r>
              <a:rPr lang="en-US" sz="4000" dirty="0"/>
              <a:t>8. Cancer registries inform legislators           about concerning trends</a:t>
            </a:r>
          </a:p>
        </p:txBody>
      </p:sp>
      <p:sp>
        <p:nvSpPr>
          <p:cNvPr id="3" name="Content Placeholder 2">
            <a:extLst>
              <a:ext uri="{FF2B5EF4-FFF2-40B4-BE49-F238E27FC236}">
                <a16:creationId xmlns:a16="http://schemas.microsoft.com/office/drawing/2014/main" id="{711D766A-3EAB-E276-F966-9D0E1FB24EF6}"/>
              </a:ext>
            </a:extLst>
          </p:cNvPr>
          <p:cNvSpPr>
            <a:spLocks noGrp="1"/>
          </p:cNvSpPr>
          <p:nvPr>
            <p:ph idx="1"/>
          </p:nvPr>
        </p:nvSpPr>
        <p:spPr>
          <a:xfrm>
            <a:off x="152398" y="1560581"/>
            <a:ext cx="7762143" cy="5184776"/>
          </a:xfrm>
        </p:spPr>
        <p:txBody>
          <a:bodyPr>
            <a:normAutofit/>
          </a:bodyPr>
          <a:lstStyle/>
          <a:p>
            <a:pPr marL="0" indent="0">
              <a:buNone/>
            </a:pPr>
            <a:r>
              <a:rPr lang="en-US" sz="3200" b="0" i="0" dirty="0">
                <a:effectLst/>
                <a:latin typeface="Sen"/>
              </a:rPr>
              <a:t>Texas Cancer Registry reported to legislators on cancers </a:t>
            </a:r>
            <a:r>
              <a:rPr lang="en-US" sz="3200" dirty="0">
                <a:latin typeface="Sen"/>
              </a:rPr>
              <a:t>before age </a:t>
            </a:r>
            <a:r>
              <a:rPr lang="en-US" sz="3200" b="0" i="0" dirty="0">
                <a:effectLst/>
                <a:latin typeface="Sen"/>
              </a:rPr>
              <a:t>50, with increases in:</a:t>
            </a:r>
          </a:p>
          <a:p>
            <a:pPr marL="0" indent="0">
              <a:buNone/>
            </a:pPr>
            <a:endParaRPr lang="en-US" sz="3200" b="0" i="0" dirty="0">
              <a:effectLst/>
              <a:latin typeface="Sen"/>
            </a:endParaRPr>
          </a:p>
          <a:p>
            <a:r>
              <a:rPr lang="en-US" sz="3200" dirty="0">
                <a:latin typeface="Sen"/>
              </a:rPr>
              <a:t>Early-onset uterine cancer (APC 3.5%)</a:t>
            </a:r>
          </a:p>
          <a:p>
            <a:r>
              <a:rPr lang="en-US" sz="3200" b="0" i="0" dirty="0">
                <a:effectLst/>
                <a:latin typeface="Sen"/>
              </a:rPr>
              <a:t>Early-onset colorectal cancer (APC 2.3%)</a:t>
            </a:r>
          </a:p>
          <a:p>
            <a:r>
              <a:rPr lang="en-US" sz="3200" dirty="0">
                <a:latin typeface="Sen"/>
              </a:rPr>
              <a:t>E</a:t>
            </a:r>
            <a:r>
              <a:rPr lang="en-US" sz="3200" b="0" i="0" dirty="0">
                <a:effectLst/>
                <a:latin typeface="Sen"/>
              </a:rPr>
              <a:t>arly-onset kidney cancer, breast cancer</a:t>
            </a:r>
            <a:endParaRPr lang="en-US" sz="3200" dirty="0"/>
          </a:p>
        </p:txBody>
      </p:sp>
      <p:pic>
        <p:nvPicPr>
          <p:cNvPr id="4" name="Image 0" descr="preencoded.png">
            <a:extLst>
              <a:ext uri="{FF2B5EF4-FFF2-40B4-BE49-F238E27FC236}">
                <a16:creationId xmlns:a16="http://schemas.microsoft.com/office/drawing/2014/main" id="{D88F64D6-485F-1D06-2958-C2EF9BBB2BE3}"/>
              </a:ext>
            </a:extLst>
          </p:cNvPr>
          <p:cNvPicPr>
            <a:picLocks noChangeAspect="1"/>
          </p:cNvPicPr>
          <p:nvPr/>
        </p:nvPicPr>
        <p:blipFill>
          <a:blip r:embed="rId3"/>
          <a:srcRect l="13219" t="-373" r="58931" b="49189"/>
          <a:stretch/>
        </p:blipFill>
        <p:spPr>
          <a:xfrm>
            <a:off x="7914542" y="1560581"/>
            <a:ext cx="4414618" cy="4056674"/>
          </a:xfrm>
          <a:prstGeom prst="rect">
            <a:avLst/>
          </a:prstGeom>
        </p:spPr>
      </p:pic>
      <p:sp>
        <p:nvSpPr>
          <p:cNvPr id="6" name="TextBox 5">
            <a:extLst>
              <a:ext uri="{FF2B5EF4-FFF2-40B4-BE49-F238E27FC236}">
                <a16:creationId xmlns:a16="http://schemas.microsoft.com/office/drawing/2014/main" id="{C563AFA0-F9FE-2E0B-5293-989878923651}"/>
              </a:ext>
            </a:extLst>
          </p:cNvPr>
          <p:cNvSpPr txBox="1"/>
          <p:nvPr/>
        </p:nvSpPr>
        <p:spPr>
          <a:xfrm>
            <a:off x="0" y="6168070"/>
            <a:ext cx="10911840" cy="630942"/>
          </a:xfrm>
          <a:prstGeom prst="rect">
            <a:avLst/>
          </a:prstGeom>
          <a:noFill/>
        </p:spPr>
        <p:txBody>
          <a:bodyPr wrap="square">
            <a:spAutoFit/>
          </a:bodyPr>
          <a:lstStyle/>
          <a:p>
            <a:r>
              <a:rPr lang="en-US" sz="1600" dirty="0">
                <a:latin typeface="Sen"/>
              </a:rPr>
              <a:t>APC = Annual Percent Change </a:t>
            </a:r>
          </a:p>
          <a:p>
            <a:endParaRPr lang="en-US" sz="400" dirty="0">
              <a:latin typeface="Sen"/>
            </a:endParaRPr>
          </a:p>
          <a:p>
            <a:pPr marL="0" indent="0">
              <a:buNone/>
            </a:pPr>
            <a:r>
              <a:rPr lang="en-US" sz="1500" dirty="0">
                <a:solidFill>
                  <a:schemeClr val="tx1">
                    <a:lumMod val="95000"/>
                  </a:schemeClr>
                </a:solidFill>
              </a:rPr>
              <a:t>https://</a:t>
            </a:r>
            <a:r>
              <a:rPr lang="en-US" sz="1500" dirty="0" err="1">
                <a:solidFill>
                  <a:schemeClr val="tx1">
                    <a:lumMod val="95000"/>
                  </a:schemeClr>
                </a:solidFill>
              </a:rPr>
              <a:t>narrative.naaccr.org</a:t>
            </a:r>
            <a:r>
              <a:rPr lang="en-US" sz="1500" dirty="0">
                <a:solidFill>
                  <a:schemeClr val="tx1">
                    <a:lumMod val="95000"/>
                  </a:schemeClr>
                </a:solidFill>
              </a:rPr>
              <a:t>/</a:t>
            </a:r>
            <a:r>
              <a:rPr lang="en-US" sz="1500" dirty="0" err="1">
                <a:solidFill>
                  <a:schemeClr val="tx1">
                    <a:lumMod val="95000"/>
                  </a:schemeClr>
                </a:solidFill>
              </a:rPr>
              <a:t>tcr</a:t>
            </a:r>
            <a:r>
              <a:rPr lang="en-US" sz="1500" dirty="0">
                <a:solidFill>
                  <a:schemeClr val="tx1">
                    <a:lumMod val="95000"/>
                  </a:schemeClr>
                </a:solidFill>
              </a:rPr>
              <a:t>-investigates-early-onset-cancer-trends/ https://</a:t>
            </a:r>
            <a:r>
              <a:rPr lang="en-US" sz="1500" dirty="0" err="1">
                <a:solidFill>
                  <a:schemeClr val="tx1">
                    <a:lumMod val="95000"/>
                  </a:schemeClr>
                </a:solidFill>
              </a:rPr>
              <a:t>gis.cdc.gov</a:t>
            </a:r>
            <a:r>
              <a:rPr lang="en-US" sz="1500" dirty="0">
                <a:solidFill>
                  <a:schemeClr val="tx1">
                    <a:lumMod val="95000"/>
                  </a:schemeClr>
                </a:solidFill>
              </a:rPr>
              <a:t>/cancer/USCS/#/</a:t>
            </a:r>
            <a:r>
              <a:rPr lang="en-US" sz="1500" dirty="0" err="1">
                <a:solidFill>
                  <a:schemeClr val="tx1">
                    <a:lumMod val="95000"/>
                  </a:schemeClr>
                </a:solidFill>
              </a:rPr>
              <a:t>StateCountyTerritory</a:t>
            </a:r>
            <a:r>
              <a:rPr lang="en-US" sz="1500" dirty="0">
                <a:solidFill>
                  <a:schemeClr val="tx1">
                    <a:lumMod val="95000"/>
                  </a:schemeClr>
                </a:solidFill>
              </a:rPr>
              <a:t>/</a:t>
            </a:r>
          </a:p>
        </p:txBody>
      </p:sp>
      <p:cxnSp>
        <p:nvCxnSpPr>
          <p:cNvPr id="7" name="Straight Connector 6">
            <a:extLst>
              <a:ext uri="{FF2B5EF4-FFF2-40B4-BE49-F238E27FC236}">
                <a16:creationId xmlns:a16="http://schemas.microsoft.com/office/drawing/2014/main" id="{5291E19F-1E33-112E-D1D9-50EE09D4E069}"/>
              </a:ext>
            </a:extLst>
          </p:cNvPr>
          <p:cNvCxnSpPr/>
          <p:nvPr/>
        </p:nvCxnSpPr>
        <p:spPr>
          <a:xfrm>
            <a:off x="594360" y="1051560"/>
            <a:ext cx="11140440" cy="0"/>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3EFFCCC-620B-7A00-2929-26DC2E1DF2F7}"/>
              </a:ext>
            </a:extLst>
          </p:cNvPr>
          <p:cNvCxnSpPr>
            <a:cxnSpLocks/>
          </p:cNvCxnSpPr>
          <p:nvPr/>
        </p:nvCxnSpPr>
        <p:spPr>
          <a:xfrm>
            <a:off x="51627" y="6501920"/>
            <a:ext cx="10738293" cy="0"/>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68019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C024C-A74D-6F20-2683-BC8F947D0B5C}"/>
            </a:ext>
          </a:extLst>
        </p:cNvPr>
        <p:cNvGrpSpPr/>
        <p:nvPr/>
      </p:nvGrpSpPr>
      <p:grpSpPr>
        <a:xfrm>
          <a:off x="0" y="0"/>
          <a:ext cx="0" cy="0"/>
          <a:chOff x="0" y="0"/>
          <a:chExt cx="0" cy="0"/>
        </a:xfrm>
      </p:grpSpPr>
      <p:pic>
        <p:nvPicPr>
          <p:cNvPr id="4" name="Content Placeholder 3" descr="A blue and white website&#10;&#10;AI-generated content may be incorrect.">
            <a:extLst>
              <a:ext uri="{FF2B5EF4-FFF2-40B4-BE49-F238E27FC236}">
                <a16:creationId xmlns:a16="http://schemas.microsoft.com/office/drawing/2014/main" id="{F9EB3F5B-660E-09F3-4130-A90204806F60}"/>
              </a:ext>
            </a:extLst>
          </p:cNvPr>
          <p:cNvPicPr>
            <a:picLocks noGrp="1" noChangeAspect="1"/>
          </p:cNvPicPr>
          <p:nvPr>
            <p:ph idx="1"/>
          </p:nvPr>
        </p:nvPicPr>
        <p:blipFill>
          <a:blip r:embed="rId3"/>
          <a:srcRect l="5280" t="24373" r="1242" b="3337"/>
          <a:stretch>
            <a:fillRect/>
          </a:stretch>
        </p:blipFill>
        <p:spPr>
          <a:xfrm>
            <a:off x="2248199" y="1290086"/>
            <a:ext cx="7315199" cy="2757881"/>
          </a:xfrm>
          <a:custGeom>
            <a:avLst/>
            <a:gdLst>
              <a:gd name="connsiteX0" fmla="*/ 0 w 7315199"/>
              <a:gd name="connsiteY0" fmla="*/ 0 h 2757881"/>
              <a:gd name="connsiteX1" fmla="*/ 709012 w 7315199"/>
              <a:gd name="connsiteY1" fmla="*/ 0 h 2757881"/>
              <a:gd name="connsiteX2" fmla="*/ 1125415 w 7315199"/>
              <a:gd name="connsiteY2" fmla="*/ 0 h 2757881"/>
              <a:gd name="connsiteX3" fmla="*/ 1688123 w 7315199"/>
              <a:gd name="connsiteY3" fmla="*/ 0 h 2757881"/>
              <a:gd name="connsiteX4" fmla="*/ 2323982 w 7315199"/>
              <a:gd name="connsiteY4" fmla="*/ 0 h 2757881"/>
              <a:gd name="connsiteX5" fmla="*/ 2667234 w 7315199"/>
              <a:gd name="connsiteY5" fmla="*/ 0 h 2757881"/>
              <a:gd name="connsiteX6" fmla="*/ 3010486 w 7315199"/>
              <a:gd name="connsiteY6" fmla="*/ 0 h 2757881"/>
              <a:gd name="connsiteX7" fmla="*/ 3719497 w 7315199"/>
              <a:gd name="connsiteY7" fmla="*/ 0 h 2757881"/>
              <a:gd name="connsiteX8" fmla="*/ 4282205 w 7315199"/>
              <a:gd name="connsiteY8" fmla="*/ 0 h 2757881"/>
              <a:gd name="connsiteX9" fmla="*/ 4625457 w 7315199"/>
              <a:gd name="connsiteY9" fmla="*/ 0 h 2757881"/>
              <a:gd name="connsiteX10" fmla="*/ 5188164 w 7315199"/>
              <a:gd name="connsiteY10" fmla="*/ 0 h 2757881"/>
              <a:gd name="connsiteX11" fmla="*/ 5897176 w 7315199"/>
              <a:gd name="connsiteY11" fmla="*/ 0 h 2757881"/>
              <a:gd name="connsiteX12" fmla="*/ 6386731 w 7315199"/>
              <a:gd name="connsiteY12" fmla="*/ 0 h 2757881"/>
              <a:gd name="connsiteX13" fmla="*/ 7315199 w 7315199"/>
              <a:gd name="connsiteY13" fmla="*/ 0 h 2757881"/>
              <a:gd name="connsiteX14" fmla="*/ 7315199 w 7315199"/>
              <a:gd name="connsiteY14" fmla="*/ 551576 h 2757881"/>
              <a:gd name="connsiteX15" fmla="*/ 7315199 w 7315199"/>
              <a:gd name="connsiteY15" fmla="*/ 1158310 h 2757881"/>
              <a:gd name="connsiteX16" fmla="*/ 7315199 w 7315199"/>
              <a:gd name="connsiteY16" fmla="*/ 1709886 h 2757881"/>
              <a:gd name="connsiteX17" fmla="*/ 7315199 w 7315199"/>
              <a:gd name="connsiteY17" fmla="*/ 2757881 h 2757881"/>
              <a:gd name="connsiteX18" fmla="*/ 6825643 w 7315199"/>
              <a:gd name="connsiteY18" fmla="*/ 2757881 h 2757881"/>
              <a:gd name="connsiteX19" fmla="*/ 6409240 w 7315199"/>
              <a:gd name="connsiteY19" fmla="*/ 2757881 h 2757881"/>
              <a:gd name="connsiteX20" fmla="*/ 5700228 w 7315199"/>
              <a:gd name="connsiteY20" fmla="*/ 2757881 h 2757881"/>
              <a:gd name="connsiteX21" fmla="*/ 5137521 w 7315199"/>
              <a:gd name="connsiteY21" fmla="*/ 2757881 h 2757881"/>
              <a:gd name="connsiteX22" fmla="*/ 4794269 w 7315199"/>
              <a:gd name="connsiteY22" fmla="*/ 2757881 h 2757881"/>
              <a:gd name="connsiteX23" fmla="*/ 4231561 w 7315199"/>
              <a:gd name="connsiteY23" fmla="*/ 2757881 h 2757881"/>
              <a:gd name="connsiteX24" fmla="*/ 3742006 w 7315199"/>
              <a:gd name="connsiteY24" fmla="*/ 2757881 h 2757881"/>
              <a:gd name="connsiteX25" fmla="*/ 3252450 w 7315199"/>
              <a:gd name="connsiteY25" fmla="*/ 2757881 h 2757881"/>
              <a:gd name="connsiteX26" fmla="*/ 2762894 w 7315199"/>
              <a:gd name="connsiteY26" fmla="*/ 2757881 h 2757881"/>
              <a:gd name="connsiteX27" fmla="*/ 2273339 w 7315199"/>
              <a:gd name="connsiteY27" fmla="*/ 2757881 h 2757881"/>
              <a:gd name="connsiteX28" fmla="*/ 1637479 w 7315199"/>
              <a:gd name="connsiteY28" fmla="*/ 2757881 h 2757881"/>
              <a:gd name="connsiteX29" fmla="*/ 1074772 w 7315199"/>
              <a:gd name="connsiteY29" fmla="*/ 2757881 h 2757881"/>
              <a:gd name="connsiteX30" fmla="*/ 731520 w 7315199"/>
              <a:gd name="connsiteY30" fmla="*/ 2757881 h 2757881"/>
              <a:gd name="connsiteX31" fmla="*/ 0 w 7315199"/>
              <a:gd name="connsiteY31" fmla="*/ 2757881 h 2757881"/>
              <a:gd name="connsiteX32" fmla="*/ 0 w 7315199"/>
              <a:gd name="connsiteY32" fmla="*/ 2178726 h 2757881"/>
              <a:gd name="connsiteX33" fmla="*/ 0 w 7315199"/>
              <a:gd name="connsiteY33" fmla="*/ 1571992 h 2757881"/>
              <a:gd name="connsiteX34" fmla="*/ 0 w 7315199"/>
              <a:gd name="connsiteY34" fmla="*/ 1103152 h 2757881"/>
              <a:gd name="connsiteX35" fmla="*/ 0 w 7315199"/>
              <a:gd name="connsiteY35" fmla="*/ 634313 h 2757881"/>
              <a:gd name="connsiteX36" fmla="*/ 0 w 7315199"/>
              <a:gd name="connsiteY36" fmla="*/ 0 h 275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15199" h="2757881" fill="none" extrusionOk="0">
                <a:moveTo>
                  <a:pt x="0" y="0"/>
                </a:moveTo>
                <a:cubicBezTo>
                  <a:pt x="237484" y="-77970"/>
                  <a:pt x="554075" y="17442"/>
                  <a:pt x="709012" y="0"/>
                </a:cubicBezTo>
                <a:cubicBezTo>
                  <a:pt x="863949" y="-17442"/>
                  <a:pt x="981840" y="25015"/>
                  <a:pt x="1125415" y="0"/>
                </a:cubicBezTo>
                <a:cubicBezTo>
                  <a:pt x="1268990" y="-25015"/>
                  <a:pt x="1508271" y="43650"/>
                  <a:pt x="1688123" y="0"/>
                </a:cubicBezTo>
                <a:cubicBezTo>
                  <a:pt x="1867975" y="-43650"/>
                  <a:pt x="2027304" y="67548"/>
                  <a:pt x="2323982" y="0"/>
                </a:cubicBezTo>
                <a:cubicBezTo>
                  <a:pt x="2620660" y="-67548"/>
                  <a:pt x="2569936" y="27064"/>
                  <a:pt x="2667234" y="0"/>
                </a:cubicBezTo>
                <a:cubicBezTo>
                  <a:pt x="2764532" y="-27064"/>
                  <a:pt x="2927427" y="38834"/>
                  <a:pt x="3010486" y="0"/>
                </a:cubicBezTo>
                <a:cubicBezTo>
                  <a:pt x="3093545" y="-38834"/>
                  <a:pt x="3532923" y="46640"/>
                  <a:pt x="3719497" y="0"/>
                </a:cubicBezTo>
                <a:cubicBezTo>
                  <a:pt x="3906071" y="-46640"/>
                  <a:pt x="4158052" y="1890"/>
                  <a:pt x="4282205" y="0"/>
                </a:cubicBezTo>
                <a:cubicBezTo>
                  <a:pt x="4406358" y="-1890"/>
                  <a:pt x="4471047" y="14927"/>
                  <a:pt x="4625457" y="0"/>
                </a:cubicBezTo>
                <a:cubicBezTo>
                  <a:pt x="4779867" y="-14927"/>
                  <a:pt x="5009870" y="9454"/>
                  <a:pt x="5188164" y="0"/>
                </a:cubicBezTo>
                <a:cubicBezTo>
                  <a:pt x="5366458" y="-9454"/>
                  <a:pt x="5694907" y="81540"/>
                  <a:pt x="5897176" y="0"/>
                </a:cubicBezTo>
                <a:cubicBezTo>
                  <a:pt x="6099445" y="-81540"/>
                  <a:pt x="6147791" y="8808"/>
                  <a:pt x="6386731" y="0"/>
                </a:cubicBezTo>
                <a:cubicBezTo>
                  <a:pt x="6625671" y="-8808"/>
                  <a:pt x="6979269" y="16913"/>
                  <a:pt x="7315199" y="0"/>
                </a:cubicBezTo>
                <a:cubicBezTo>
                  <a:pt x="7335150" y="270300"/>
                  <a:pt x="7311995" y="306812"/>
                  <a:pt x="7315199" y="551576"/>
                </a:cubicBezTo>
                <a:cubicBezTo>
                  <a:pt x="7318403" y="796340"/>
                  <a:pt x="7311152" y="994214"/>
                  <a:pt x="7315199" y="1158310"/>
                </a:cubicBezTo>
                <a:cubicBezTo>
                  <a:pt x="7319246" y="1322406"/>
                  <a:pt x="7270334" y="1491383"/>
                  <a:pt x="7315199" y="1709886"/>
                </a:cubicBezTo>
                <a:cubicBezTo>
                  <a:pt x="7360064" y="1928389"/>
                  <a:pt x="7217987" y="2236129"/>
                  <a:pt x="7315199" y="2757881"/>
                </a:cubicBezTo>
                <a:cubicBezTo>
                  <a:pt x="7107781" y="2769344"/>
                  <a:pt x="7040923" y="2740285"/>
                  <a:pt x="6825643" y="2757881"/>
                </a:cubicBezTo>
                <a:cubicBezTo>
                  <a:pt x="6610363" y="2775477"/>
                  <a:pt x="6607938" y="2734418"/>
                  <a:pt x="6409240" y="2757881"/>
                </a:cubicBezTo>
                <a:cubicBezTo>
                  <a:pt x="6210542" y="2781344"/>
                  <a:pt x="5951066" y="2727968"/>
                  <a:pt x="5700228" y="2757881"/>
                </a:cubicBezTo>
                <a:cubicBezTo>
                  <a:pt x="5449390" y="2787794"/>
                  <a:pt x="5295752" y="2741551"/>
                  <a:pt x="5137521" y="2757881"/>
                </a:cubicBezTo>
                <a:cubicBezTo>
                  <a:pt x="4979290" y="2774211"/>
                  <a:pt x="4940292" y="2726787"/>
                  <a:pt x="4794269" y="2757881"/>
                </a:cubicBezTo>
                <a:cubicBezTo>
                  <a:pt x="4648246" y="2788975"/>
                  <a:pt x="4469395" y="2734286"/>
                  <a:pt x="4231561" y="2757881"/>
                </a:cubicBezTo>
                <a:cubicBezTo>
                  <a:pt x="3993727" y="2781476"/>
                  <a:pt x="3891480" y="2703627"/>
                  <a:pt x="3742006" y="2757881"/>
                </a:cubicBezTo>
                <a:cubicBezTo>
                  <a:pt x="3592533" y="2812135"/>
                  <a:pt x="3458580" y="2726816"/>
                  <a:pt x="3252450" y="2757881"/>
                </a:cubicBezTo>
                <a:cubicBezTo>
                  <a:pt x="3046320" y="2788946"/>
                  <a:pt x="2897654" y="2704907"/>
                  <a:pt x="2762894" y="2757881"/>
                </a:cubicBezTo>
                <a:cubicBezTo>
                  <a:pt x="2628134" y="2810855"/>
                  <a:pt x="2430707" y="2752496"/>
                  <a:pt x="2273339" y="2757881"/>
                </a:cubicBezTo>
                <a:cubicBezTo>
                  <a:pt x="2115971" y="2763266"/>
                  <a:pt x="1812502" y="2707649"/>
                  <a:pt x="1637479" y="2757881"/>
                </a:cubicBezTo>
                <a:cubicBezTo>
                  <a:pt x="1462456" y="2808113"/>
                  <a:pt x="1323755" y="2711845"/>
                  <a:pt x="1074772" y="2757881"/>
                </a:cubicBezTo>
                <a:cubicBezTo>
                  <a:pt x="825789" y="2803917"/>
                  <a:pt x="822983" y="2726628"/>
                  <a:pt x="731520" y="2757881"/>
                </a:cubicBezTo>
                <a:cubicBezTo>
                  <a:pt x="640057" y="2789134"/>
                  <a:pt x="286044" y="2726081"/>
                  <a:pt x="0" y="2757881"/>
                </a:cubicBezTo>
                <a:cubicBezTo>
                  <a:pt x="-61981" y="2495974"/>
                  <a:pt x="65881" y="2367216"/>
                  <a:pt x="0" y="2178726"/>
                </a:cubicBezTo>
                <a:cubicBezTo>
                  <a:pt x="-65881" y="1990236"/>
                  <a:pt x="4009" y="1836842"/>
                  <a:pt x="0" y="1571992"/>
                </a:cubicBezTo>
                <a:cubicBezTo>
                  <a:pt x="-4009" y="1307142"/>
                  <a:pt x="32085" y="1206390"/>
                  <a:pt x="0" y="1103152"/>
                </a:cubicBezTo>
                <a:cubicBezTo>
                  <a:pt x="-32085" y="999914"/>
                  <a:pt x="29435" y="741626"/>
                  <a:pt x="0" y="634313"/>
                </a:cubicBezTo>
                <a:cubicBezTo>
                  <a:pt x="-29435" y="527000"/>
                  <a:pt x="63110" y="285590"/>
                  <a:pt x="0" y="0"/>
                </a:cubicBezTo>
                <a:close/>
              </a:path>
              <a:path w="7315199" h="2757881" stroke="0" extrusionOk="0">
                <a:moveTo>
                  <a:pt x="0" y="0"/>
                </a:moveTo>
                <a:cubicBezTo>
                  <a:pt x="204595" y="-20742"/>
                  <a:pt x="254502" y="7406"/>
                  <a:pt x="489556" y="0"/>
                </a:cubicBezTo>
                <a:cubicBezTo>
                  <a:pt x="724610" y="-7406"/>
                  <a:pt x="712392" y="19703"/>
                  <a:pt x="832807" y="0"/>
                </a:cubicBezTo>
                <a:cubicBezTo>
                  <a:pt x="953222" y="-19703"/>
                  <a:pt x="1280411" y="40802"/>
                  <a:pt x="1541819" y="0"/>
                </a:cubicBezTo>
                <a:cubicBezTo>
                  <a:pt x="1803227" y="-40802"/>
                  <a:pt x="1839785" y="56678"/>
                  <a:pt x="2031374" y="0"/>
                </a:cubicBezTo>
                <a:cubicBezTo>
                  <a:pt x="2222963" y="-56678"/>
                  <a:pt x="2334991" y="34960"/>
                  <a:pt x="2520930" y="0"/>
                </a:cubicBezTo>
                <a:cubicBezTo>
                  <a:pt x="2706869" y="-34960"/>
                  <a:pt x="2968425" y="73003"/>
                  <a:pt x="3229942" y="0"/>
                </a:cubicBezTo>
                <a:cubicBezTo>
                  <a:pt x="3491459" y="-73003"/>
                  <a:pt x="3549015" y="26017"/>
                  <a:pt x="3646345" y="0"/>
                </a:cubicBezTo>
                <a:cubicBezTo>
                  <a:pt x="3743675" y="-26017"/>
                  <a:pt x="4087625" y="12560"/>
                  <a:pt x="4355357" y="0"/>
                </a:cubicBezTo>
                <a:cubicBezTo>
                  <a:pt x="4623089" y="-12560"/>
                  <a:pt x="4890162" y="70200"/>
                  <a:pt x="5064369" y="0"/>
                </a:cubicBezTo>
                <a:cubicBezTo>
                  <a:pt x="5238576" y="-70200"/>
                  <a:pt x="5477114" y="56662"/>
                  <a:pt x="5627076" y="0"/>
                </a:cubicBezTo>
                <a:cubicBezTo>
                  <a:pt x="5777038" y="-56662"/>
                  <a:pt x="6154045" y="5747"/>
                  <a:pt x="6336088" y="0"/>
                </a:cubicBezTo>
                <a:cubicBezTo>
                  <a:pt x="6518131" y="-5747"/>
                  <a:pt x="6624612" y="7327"/>
                  <a:pt x="6825643" y="0"/>
                </a:cubicBezTo>
                <a:cubicBezTo>
                  <a:pt x="7026675" y="-7327"/>
                  <a:pt x="7148456" y="57048"/>
                  <a:pt x="7315199" y="0"/>
                </a:cubicBezTo>
                <a:cubicBezTo>
                  <a:pt x="7367178" y="254226"/>
                  <a:pt x="7283749" y="419872"/>
                  <a:pt x="7315199" y="579155"/>
                </a:cubicBezTo>
                <a:cubicBezTo>
                  <a:pt x="7346649" y="738439"/>
                  <a:pt x="7285054" y="984343"/>
                  <a:pt x="7315199" y="1130731"/>
                </a:cubicBezTo>
                <a:cubicBezTo>
                  <a:pt x="7345344" y="1277119"/>
                  <a:pt x="7300504" y="1445389"/>
                  <a:pt x="7315199" y="1682307"/>
                </a:cubicBezTo>
                <a:cubicBezTo>
                  <a:pt x="7329894" y="1919225"/>
                  <a:pt x="7269234" y="2128980"/>
                  <a:pt x="7315199" y="2261462"/>
                </a:cubicBezTo>
                <a:cubicBezTo>
                  <a:pt x="7361164" y="2393944"/>
                  <a:pt x="7268142" y="2526873"/>
                  <a:pt x="7315199" y="2757881"/>
                </a:cubicBezTo>
                <a:cubicBezTo>
                  <a:pt x="7186214" y="2759525"/>
                  <a:pt x="6859782" y="2700473"/>
                  <a:pt x="6679339" y="2757881"/>
                </a:cubicBezTo>
                <a:cubicBezTo>
                  <a:pt x="6498896" y="2815289"/>
                  <a:pt x="6458260" y="2748549"/>
                  <a:pt x="6262936" y="2757881"/>
                </a:cubicBezTo>
                <a:cubicBezTo>
                  <a:pt x="6067612" y="2767213"/>
                  <a:pt x="5885989" y="2702271"/>
                  <a:pt x="5553924" y="2757881"/>
                </a:cubicBezTo>
                <a:cubicBezTo>
                  <a:pt x="5221859" y="2813491"/>
                  <a:pt x="5187973" y="2714607"/>
                  <a:pt x="4991217" y="2757881"/>
                </a:cubicBezTo>
                <a:cubicBezTo>
                  <a:pt x="4794461" y="2801155"/>
                  <a:pt x="4696505" y="2740066"/>
                  <a:pt x="4574813" y="2757881"/>
                </a:cubicBezTo>
                <a:cubicBezTo>
                  <a:pt x="4453121" y="2775696"/>
                  <a:pt x="4279871" y="2749960"/>
                  <a:pt x="4012105" y="2757881"/>
                </a:cubicBezTo>
                <a:cubicBezTo>
                  <a:pt x="3744339" y="2765802"/>
                  <a:pt x="3819325" y="2746864"/>
                  <a:pt x="3668854" y="2757881"/>
                </a:cubicBezTo>
                <a:cubicBezTo>
                  <a:pt x="3518383" y="2768898"/>
                  <a:pt x="3495319" y="2742885"/>
                  <a:pt x="3325602" y="2757881"/>
                </a:cubicBezTo>
                <a:cubicBezTo>
                  <a:pt x="3155885" y="2772877"/>
                  <a:pt x="2903762" y="2708650"/>
                  <a:pt x="2762894" y="2757881"/>
                </a:cubicBezTo>
                <a:cubicBezTo>
                  <a:pt x="2622026" y="2807112"/>
                  <a:pt x="2522234" y="2737300"/>
                  <a:pt x="2346491" y="2757881"/>
                </a:cubicBezTo>
                <a:cubicBezTo>
                  <a:pt x="2170748" y="2778462"/>
                  <a:pt x="1940056" y="2700341"/>
                  <a:pt x="1710631" y="2757881"/>
                </a:cubicBezTo>
                <a:cubicBezTo>
                  <a:pt x="1481206" y="2815421"/>
                  <a:pt x="1443108" y="2713084"/>
                  <a:pt x="1294228" y="2757881"/>
                </a:cubicBezTo>
                <a:cubicBezTo>
                  <a:pt x="1145348" y="2802678"/>
                  <a:pt x="933565" y="2689024"/>
                  <a:pt x="658368" y="2757881"/>
                </a:cubicBezTo>
                <a:cubicBezTo>
                  <a:pt x="383171" y="2826738"/>
                  <a:pt x="163391" y="2714094"/>
                  <a:pt x="0" y="2757881"/>
                </a:cubicBezTo>
                <a:cubicBezTo>
                  <a:pt x="-26964" y="2483574"/>
                  <a:pt x="49080" y="2304368"/>
                  <a:pt x="0" y="2178726"/>
                </a:cubicBezTo>
                <a:cubicBezTo>
                  <a:pt x="-49080" y="2053085"/>
                  <a:pt x="18560" y="1827031"/>
                  <a:pt x="0" y="1599571"/>
                </a:cubicBezTo>
                <a:cubicBezTo>
                  <a:pt x="-18560" y="1372111"/>
                  <a:pt x="56185" y="1214964"/>
                  <a:pt x="0" y="992837"/>
                </a:cubicBezTo>
                <a:cubicBezTo>
                  <a:pt x="-56185" y="770710"/>
                  <a:pt x="108346" y="239534"/>
                  <a:pt x="0" y="0"/>
                </a:cubicBezTo>
                <a:close/>
              </a:path>
            </a:pathLst>
          </a:custGeom>
          <a:ln>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pic>
      <p:sp>
        <p:nvSpPr>
          <p:cNvPr id="6" name="TextBox 5">
            <a:extLst>
              <a:ext uri="{FF2B5EF4-FFF2-40B4-BE49-F238E27FC236}">
                <a16:creationId xmlns:a16="http://schemas.microsoft.com/office/drawing/2014/main" id="{54CF5648-4D64-4C25-79F6-BDF218D14F0C}"/>
              </a:ext>
            </a:extLst>
          </p:cNvPr>
          <p:cNvSpPr txBox="1"/>
          <p:nvPr/>
        </p:nvSpPr>
        <p:spPr>
          <a:xfrm>
            <a:off x="0" y="6391346"/>
            <a:ext cx="11768667" cy="984885"/>
          </a:xfrm>
          <a:prstGeom prst="rect">
            <a:avLst/>
          </a:prstGeom>
          <a:noFill/>
        </p:spPr>
        <p:txBody>
          <a:bodyPr wrap="square">
            <a:spAutoFit/>
          </a:bodyPr>
          <a:lstStyle/>
          <a:p>
            <a:r>
              <a:rPr lang="en-US" sz="1400" dirty="0"/>
              <a:t>https://</a:t>
            </a:r>
            <a:r>
              <a:rPr lang="en-US" sz="1400" dirty="0" err="1"/>
              <a:t>www.whitehouse.gov</a:t>
            </a:r>
            <a:r>
              <a:rPr lang="en-US" sz="1400" dirty="0"/>
              <a:t>/presidential-actions/2025/02/establishing-the-presidents-make-america-healthy-again-commission/</a:t>
            </a:r>
          </a:p>
          <a:p>
            <a:r>
              <a:rPr lang="en-US" sz="1400" dirty="0"/>
              <a:t>Wu et al. J </a:t>
            </a:r>
            <a:r>
              <a:rPr lang="en-US" sz="1400" dirty="0" err="1"/>
              <a:t>Hematol</a:t>
            </a:r>
            <a:r>
              <a:rPr lang="en-US" sz="1400" dirty="0"/>
              <a:t> Oncol. 2024 Nov 29;17:119.</a:t>
            </a:r>
          </a:p>
          <a:p>
            <a:endParaRPr lang="en-US" sz="1500" dirty="0"/>
          </a:p>
          <a:p>
            <a:endParaRPr lang="en-US" sz="1500" dirty="0"/>
          </a:p>
        </p:txBody>
      </p:sp>
      <p:sp>
        <p:nvSpPr>
          <p:cNvPr id="2" name="Content Placeholder 2">
            <a:extLst>
              <a:ext uri="{FF2B5EF4-FFF2-40B4-BE49-F238E27FC236}">
                <a16:creationId xmlns:a16="http://schemas.microsoft.com/office/drawing/2014/main" id="{8E9EB3C1-6B7D-0A3D-4026-724F01F8D46C}"/>
              </a:ext>
            </a:extLst>
          </p:cNvPr>
          <p:cNvSpPr txBox="1">
            <a:spLocks/>
          </p:cNvSpPr>
          <p:nvPr/>
        </p:nvSpPr>
        <p:spPr>
          <a:xfrm>
            <a:off x="1003840" y="4254563"/>
            <a:ext cx="10511798" cy="8814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i="1" dirty="0">
                <a:solidFill>
                  <a:schemeClr val="accent1"/>
                </a:solidFill>
                <a:latin typeface="Arial Narrow" panose="020B0604020202020204" pitchFamily="34" charset="0"/>
                <a:cs typeface="Arial Narrow" panose="020B0604020202020204" pitchFamily="34" charset="0"/>
              </a:rPr>
              <a:t>President Trump cited cancer statistics in Feb 2025 Executive Order: </a:t>
            </a:r>
          </a:p>
        </p:txBody>
      </p:sp>
      <p:sp>
        <p:nvSpPr>
          <p:cNvPr id="3" name="Content Placeholder 2">
            <a:extLst>
              <a:ext uri="{FF2B5EF4-FFF2-40B4-BE49-F238E27FC236}">
                <a16:creationId xmlns:a16="http://schemas.microsoft.com/office/drawing/2014/main" id="{3D4E6E95-DDD6-C684-F189-3817EB604367}"/>
              </a:ext>
            </a:extLst>
          </p:cNvPr>
          <p:cNvSpPr txBox="1">
            <a:spLocks/>
          </p:cNvSpPr>
          <p:nvPr/>
        </p:nvSpPr>
        <p:spPr>
          <a:xfrm>
            <a:off x="161366" y="4840135"/>
            <a:ext cx="11607301" cy="18462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i="1" dirty="0">
                <a:latin typeface="Arial Narrow" panose="020B0604020202020204" pitchFamily="34" charset="0"/>
                <a:cs typeface="Arial Narrow" panose="020B0604020202020204" pitchFamily="34" charset="0"/>
              </a:rPr>
              <a:t> “Across 204 countries and territories, the United States had the highest age-standardized incidence rate of cancer in 2021, nearly double the next-highest rate.  Further, from 1990-2021, the United States experienced an 88 percent increase in cancer, the largest percentage increase of any country evaluated.”  </a:t>
            </a:r>
          </a:p>
        </p:txBody>
      </p:sp>
      <p:sp>
        <p:nvSpPr>
          <p:cNvPr id="7" name="Title 1">
            <a:extLst>
              <a:ext uri="{FF2B5EF4-FFF2-40B4-BE49-F238E27FC236}">
                <a16:creationId xmlns:a16="http://schemas.microsoft.com/office/drawing/2014/main" id="{9F4B9E73-6BFC-ADC0-9FAA-B8E9B706B4A6}"/>
              </a:ext>
            </a:extLst>
          </p:cNvPr>
          <p:cNvSpPr>
            <a:spLocks noGrp="1"/>
          </p:cNvSpPr>
          <p:nvPr>
            <p:ph type="title"/>
          </p:nvPr>
        </p:nvSpPr>
        <p:spPr>
          <a:xfrm>
            <a:off x="161365" y="-33803"/>
            <a:ext cx="11911365" cy="1325563"/>
          </a:xfrm>
        </p:spPr>
        <p:txBody>
          <a:bodyPr/>
          <a:lstStyle/>
          <a:p>
            <a:pPr algn="ctr"/>
            <a:r>
              <a:rPr lang="en-US" dirty="0"/>
              <a:t>9. Cancer registries inform public policy</a:t>
            </a:r>
          </a:p>
        </p:txBody>
      </p:sp>
      <p:cxnSp>
        <p:nvCxnSpPr>
          <p:cNvPr id="8" name="Straight Connector 7">
            <a:extLst>
              <a:ext uri="{FF2B5EF4-FFF2-40B4-BE49-F238E27FC236}">
                <a16:creationId xmlns:a16="http://schemas.microsoft.com/office/drawing/2014/main" id="{749247C1-E68D-4790-1328-61ABA52D87E4}"/>
              </a:ext>
            </a:extLst>
          </p:cNvPr>
          <p:cNvCxnSpPr/>
          <p:nvPr/>
        </p:nvCxnSpPr>
        <p:spPr>
          <a:xfrm>
            <a:off x="594360" y="1051560"/>
            <a:ext cx="11140440" cy="0"/>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250AD23-E7FE-23C5-4D45-D06FF4751E1E}"/>
              </a:ext>
            </a:extLst>
          </p:cNvPr>
          <p:cNvCxnSpPr>
            <a:cxnSpLocks/>
          </p:cNvCxnSpPr>
          <p:nvPr/>
        </p:nvCxnSpPr>
        <p:spPr>
          <a:xfrm>
            <a:off x="51627" y="6447328"/>
            <a:ext cx="10738293" cy="0"/>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49440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3E6CA6AC-EF45-CE83-1493-4157B66FDF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5852" r="40192"/>
          <a:stretch>
            <a:fillRect/>
          </a:stretch>
        </p:blipFill>
        <p:spPr bwMode="auto">
          <a:xfrm>
            <a:off x="6001971" y="0"/>
            <a:ext cx="614955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FD02C43-1E57-00E1-C86E-22DBCFEAB2FB}"/>
              </a:ext>
            </a:extLst>
          </p:cNvPr>
          <p:cNvSpPr txBox="1"/>
          <p:nvPr/>
        </p:nvSpPr>
        <p:spPr>
          <a:xfrm>
            <a:off x="40479" y="6400859"/>
            <a:ext cx="12111042" cy="461665"/>
          </a:xfrm>
          <a:prstGeom prst="rect">
            <a:avLst/>
          </a:prstGeom>
          <a:noFill/>
        </p:spPr>
        <p:txBody>
          <a:bodyPr wrap="square">
            <a:spAutoFit/>
          </a:bodyPr>
          <a:lstStyle/>
          <a:p>
            <a:r>
              <a:rPr lang="en-US" sz="1200" dirty="0">
                <a:latin typeface="Arial" panose="020B0604020202020204" pitchFamily="34" charset="0"/>
                <a:cs typeface="Arial" panose="020B0604020202020204" pitchFamily="34" charset="0"/>
              </a:rPr>
              <a:t>Photo by </a:t>
            </a:r>
            <a:r>
              <a:rPr lang="en-US" sz="1200" b="0" i="0" dirty="0">
                <a:effectLst/>
                <a:latin typeface="Arial" panose="020B0604020202020204" pitchFamily="34" charset="0"/>
                <a:cs typeface="Arial" panose="020B0604020202020204" pitchFamily="34" charset="0"/>
              </a:rPr>
              <a:t>Lance Cpl. Kyle Baskin https://</a:t>
            </a:r>
            <a:r>
              <a:rPr lang="en-US" sz="1200" b="0" i="0" dirty="0" err="1">
                <a:effectLst/>
                <a:latin typeface="Arial" panose="020B0604020202020204" pitchFamily="34" charset="0"/>
                <a:cs typeface="Arial" panose="020B0604020202020204" pitchFamily="34" charset="0"/>
              </a:rPr>
              <a:t>media.defense.gov</a:t>
            </a:r>
            <a:r>
              <a:rPr lang="en-US" sz="1200" b="0" i="0" dirty="0">
                <a:effectLst/>
                <a:latin typeface="Arial" panose="020B0604020202020204" pitchFamily="34" charset="0"/>
                <a:cs typeface="Arial" panose="020B0604020202020204" pitchFamily="34" charset="0"/>
              </a:rPr>
              <a:t>/2025/Feb/25/2003651598/-1/-1/0/250210-M-QX760-1375.JPG,                 </a:t>
            </a:r>
            <a:r>
              <a:rPr lang="en-US" sz="1200" dirty="0">
                <a:latin typeface="Arial" panose="020B0604020202020204" pitchFamily="34" charset="0"/>
                <a:cs typeface="Arial" panose="020B0604020202020204" pitchFamily="34" charset="0"/>
              </a:rPr>
              <a:t>Bove et al Environ Health 2024;23:61</a:t>
            </a:r>
          </a:p>
          <a:p>
            <a:r>
              <a:rPr lang="en-US" sz="1200" b="0" i="0" dirty="0">
                <a:effectLst/>
                <a:latin typeface="Arial" panose="020B0604020202020204" pitchFamily="34" charset="0"/>
                <a:cs typeface="Arial" panose="020B0604020202020204" pitchFamily="34" charset="0"/>
              </a:rPr>
              <a:t>Bove et al. </a:t>
            </a:r>
            <a:r>
              <a:rPr lang="en-US" sz="1200" b="0" i="0" dirty="0" err="1">
                <a:effectLst/>
                <a:latin typeface="Arial" panose="020B0604020202020204" pitchFamily="34" charset="0"/>
                <a:cs typeface="Arial" panose="020B0604020202020204" pitchFamily="34" charset="0"/>
              </a:rPr>
              <a:t>Envir</a:t>
            </a:r>
            <a:r>
              <a:rPr lang="en-US" sz="1200" b="0" i="0" dirty="0">
                <a:effectLst/>
                <a:latin typeface="Arial" panose="020B0604020202020204" pitchFamily="34" charset="0"/>
                <a:cs typeface="Arial" panose="020B0604020202020204" pitchFamily="34" charset="0"/>
              </a:rPr>
              <a:t> Health </a:t>
            </a:r>
            <a:r>
              <a:rPr lang="en-US" sz="1200" b="0" i="0" dirty="0" err="1">
                <a:effectLst/>
                <a:latin typeface="Arial" panose="020B0604020202020204" pitchFamily="34" charset="0"/>
                <a:cs typeface="Arial" panose="020B0604020202020204" pitchFamily="34" charset="0"/>
              </a:rPr>
              <a:t>Perspect</a:t>
            </a:r>
            <a:r>
              <a:rPr lang="en-US" sz="1200" b="0" i="0" dirty="0">
                <a:effectLst/>
                <a:latin typeface="Arial" panose="020B0604020202020204" pitchFamily="34" charset="0"/>
                <a:cs typeface="Arial" panose="020B0604020202020204" pitchFamily="34" charset="0"/>
              </a:rPr>
              <a:t> 2024, 132, 10: 107008                 </a:t>
            </a:r>
            <a:r>
              <a:rPr lang="en-US" sz="1200" dirty="0">
                <a:latin typeface="Arial" panose="020B0604020202020204" pitchFamily="34" charset="0"/>
                <a:cs typeface="Arial" panose="020B0604020202020204" pitchFamily="34" charset="0"/>
              </a:rPr>
              <a:t>https://</a:t>
            </a:r>
            <a:r>
              <a:rPr lang="en-US" sz="1200" dirty="0" err="1">
                <a:latin typeface="Arial" panose="020B0604020202020204" pitchFamily="34" charset="0"/>
                <a:cs typeface="Arial" panose="020B0604020202020204" pitchFamily="34" charset="0"/>
              </a:rPr>
              <a:t>www.va.gov</a:t>
            </a:r>
            <a:r>
              <a:rPr lang="en-US" sz="1200" dirty="0">
                <a:latin typeface="Arial" panose="020B0604020202020204" pitchFamily="34" charset="0"/>
                <a:cs typeface="Arial" panose="020B0604020202020204" pitchFamily="34" charset="0"/>
              </a:rPr>
              <a:t>/disability/eligibility/hazardous-materials-exposure/camp-</a:t>
            </a:r>
            <a:r>
              <a:rPr lang="en-US" sz="1200" dirty="0" err="1">
                <a:latin typeface="Arial" panose="020B0604020202020204" pitchFamily="34" charset="0"/>
                <a:cs typeface="Arial" panose="020B0604020202020204" pitchFamily="34" charset="0"/>
              </a:rPr>
              <a:t>lejeune</a:t>
            </a:r>
            <a:r>
              <a:rPr lang="en-US" sz="1200" dirty="0">
                <a:latin typeface="Arial" panose="020B0604020202020204" pitchFamily="34" charset="0"/>
                <a:cs typeface="Arial" panose="020B0604020202020204" pitchFamily="34" charset="0"/>
              </a:rPr>
              <a:t>-water-contamination/</a:t>
            </a:r>
          </a:p>
        </p:txBody>
      </p:sp>
      <p:sp>
        <p:nvSpPr>
          <p:cNvPr id="5" name="TextBox 4">
            <a:extLst>
              <a:ext uri="{FF2B5EF4-FFF2-40B4-BE49-F238E27FC236}">
                <a16:creationId xmlns:a16="http://schemas.microsoft.com/office/drawing/2014/main" id="{5153D712-6543-1FDD-61D3-977F1F8EBCE4}"/>
              </a:ext>
            </a:extLst>
          </p:cNvPr>
          <p:cNvSpPr txBox="1"/>
          <p:nvPr/>
        </p:nvSpPr>
        <p:spPr>
          <a:xfrm>
            <a:off x="198780" y="1625181"/>
            <a:ext cx="11673179" cy="4708981"/>
          </a:xfrm>
          <a:prstGeom prst="rect">
            <a:avLst/>
          </a:prstGeom>
          <a:noFill/>
        </p:spPr>
        <p:txBody>
          <a:bodyPr wrap="square" rtlCol="0">
            <a:spAutoFit/>
          </a:bodyPr>
          <a:lstStyle/>
          <a:p>
            <a:r>
              <a:rPr lang="en-US" sz="3200" dirty="0">
                <a:solidFill>
                  <a:schemeClr val="accent1"/>
                </a:solidFill>
              </a:rPr>
              <a:t>EG Camp LeJeune Study, North Carolina</a:t>
            </a:r>
          </a:p>
          <a:p>
            <a:endParaRPr lang="en-US" sz="2800" dirty="0"/>
          </a:p>
          <a:p>
            <a:r>
              <a:rPr lang="en-US" sz="2400" b="0" i="0" dirty="0">
                <a:effectLst/>
                <a:latin typeface="Roboto" panose="02000000000000000000" pitchFamily="2" charset="0"/>
              </a:rPr>
              <a:t>1953-85 - US Marine Corps Base Camp Lejeune’s </a:t>
            </a:r>
            <a:r>
              <a:rPr lang="en-US" sz="2400" dirty="0">
                <a:latin typeface="Roboto" panose="02000000000000000000" pitchFamily="2" charset="0"/>
              </a:rPr>
              <a:t>drinking water highly </a:t>
            </a:r>
            <a:r>
              <a:rPr lang="en-US" sz="2400" b="0" i="0" dirty="0">
                <a:effectLst/>
                <a:latin typeface="Roboto" panose="02000000000000000000" pitchFamily="2" charset="0"/>
              </a:rPr>
              <a:t>contaminated </a:t>
            </a:r>
            <a:r>
              <a:rPr lang="en-US" sz="2400" b="0" i="0" dirty="0" err="1">
                <a:effectLst/>
                <a:latin typeface="Roboto" panose="02000000000000000000" pitchFamily="2" charset="0"/>
              </a:rPr>
              <a:t>eg</a:t>
            </a:r>
            <a:r>
              <a:rPr lang="en-US" sz="2400" b="0" i="0" dirty="0">
                <a:effectLst/>
                <a:latin typeface="Roboto" panose="02000000000000000000" pitchFamily="2" charset="0"/>
              </a:rPr>
              <a:t> TCE, benzene, vinyl chloride</a:t>
            </a:r>
          </a:p>
          <a:p>
            <a:endParaRPr lang="en-US" sz="2400" dirty="0">
              <a:latin typeface="Roboto" panose="02000000000000000000" pitchFamily="2" charset="0"/>
            </a:endParaRPr>
          </a:p>
          <a:p>
            <a:r>
              <a:rPr lang="en-US" sz="2400" dirty="0">
                <a:latin typeface="Roboto" panose="02000000000000000000" pitchFamily="2" charset="0"/>
              </a:rPr>
              <a:t>54 US Cancer Registries identified cancers for the study</a:t>
            </a:r>
          </a:p>
          <a:p>
            <a:endParaRPr lang="en-US" sz="2400" dirty="0">
              <a:latin typeface="Roboto" panose="02000000000000000000" pitchFamily="2" charset="0"/>
            </a:endParaRPr>
          </a:p>
          <a:p>
            <a:r>
              <a:rPr lang="en-US" sz="2400" dirty="0">
                <a:latin typeface="Roboto" panose="02000000000000000000" pitchFamily="2" charset="0"/>
              </a:rPr>
              <a:t>      hematological cancers, lymphoma, &amp; cancers of esophagus, larynx, thyroid, lung</a:t>
            </a:r>
          </a:p>
          <a:p>
            <a:endParaRPr lang="en-US" sz="2400" dirty="0">
              <a:latin typeface="Roboto" panose="02000000000000000000" pitchFamily="2" charset="0"/>
            </a:endParaRPr>
          </a:p>
          <a:p>
            <a:r>
              <a:rPr lang="en-US" sz="2400" dirty="0">
                <a:latin typeface="Roboto" panose="02000000000000000000" pitchFamily="2" charset="0"/>
              </a:rPr>
              <a:t>~ 1 million people exposed over 32 years </a:t>
            </a:r>
          </a:p>
          <a:p>
            <a:r>
              <a:rPr lang="en-US" sz="2400" dirty="0">
                <a:latin typeface="Roboto" panose="02000000000000000000" pitchFamily="2" charset="0"/>
              </a:rPr>
              <a:t>Disability &amp; healthcare benefits provided to Veterans &amp; families</a:t>
            </a:r>
          </a:p>
          <a:p>
            <a:endParaRPr lang="en-US" sz="2400" dirty="0">
              <a:latin typeface="Roboto" panose="02000000000000000000" pitchFamily="2" charset="0"/>
            </a:endParaRPr>
          </a:p>
        </p:txBody>
      </p:sp>
      <p:sp>
        <p:nvSpPr>
          <p:cNvPr id="6" name="Title 1">
            <a:extLst>
              <a:ext uri="{FF2B5EF4-FFF2-40B4-BE49-F238E27FC236}">
                <a16:creationId xmlns:a16="http://schemas.microsoft.com/office/drawing/2014/main" id="{5280A28D-AC15-2CB2-73CF-61794CB7D06C}"/>
              </a:ext>
            </a:extLst>
          </p:cNvPr>
          <p:cNvSpPr>
            <a:spLocks noGrp="1"/>
          </p:cNvSpPr>
          <p:nvPr>
            <p:ph type="title"/>
          </p:nvPr>
        </p:nvSpPr>
        <p:spPr>
          <a:xfrm>
            <a:off x="0" y="0"/>
            <a:ext cx="7829550" cy="1325563"/>
          </a:xfrm>
        </p:spPr>
        <p:txBody>
          <a:bodyPr>
            <a:normAutofit fontScale="90000"/>
          </a:bodyPr>
          <a:lstStyle/>
          <a:p>
            <a:pPr algn="ctr"/>
            <a:r>
              <a:rPr lang="en-US" sz="3400" dirty="0"/>
              <a:t>10. Cancer registries provide data to investigate community cancer concerns</a:t>
            </a:r>
          </a:p>
        </p:txBody>
      </p:sp>
      <p:cxnSp>
        <p:nvCxnSpPr>
          <p:cNvPr id="7" name="Straight Connector 6">
            <a:extLst>
              <a:ext uri="{FF2B5EF4-FFF2-40B4-BE49-F238E27FC236}">
                <a16:creationId xmlns:a16="http://schemas.microsoft.com/office/drawing/2014/main" id="{075EE299-F860-EE90-B005-41884F1EA365}"/>
              </a:ext>
            </a:extLst>
          </p:cNvPr>
          <p:cNvCxnSpPr>
            <a:cxnSpLocks/>
          </p:cNvCxnSpPr>
          <p:nvPr/>
        </p:nvCxnSpPr>
        <p:spPr>
          <a:xfrm>
            <a:off x="198782" y="1271807"/>
            <a:ext cx="7159281" cy="0"/>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sp>
        <p:nvSpPr>
          <p:cNvPr id="2" name="Up Arrow 1">
            <a:extLst>
              <a:ext uri="{FF2B5EF4-FFF2-40B4-BE49-F238E27FC236}">
                <a16:creationId xmlns:a16="http://schemas.microsoft.com/office/drawing/2014/main" id="{63A8DED9-B48E-A994-E13F-A4D87EB2973C}"/>
              </a:ext>
            </a:extLst>
          </p:cNvPr>
          <p:cNvSpPr/>
          <p:nvPr/>
        </p:nvSpPr>
        <p:spPr>
          <a:xfrm flipH="1">
            <a:off x="198781" y="4258658"/>
            <a:ext cx="448235" cy="519953"/>
          </a:xfrm>
          <a:prstGeom prst="upArrow">
            <a:avLst>
              <a:gd name="adj1" fmla="val 50000"/>
              <a:gd name="adj2" fmla="val 78000"/>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FD465AB2-7D42-701F-5E1C-5EEEA0F3DA6F}"/>
              </a:ext>
            </a:extLst>
          </p:cNvPr>
          <p:cNvCxnSpPr>
            <a:cxnSpLocks/>
          </p:cNvCxnSpPr>
          <p:nvPr/>
        </p:nvCxnSpPr>
        <p:spPr>
          <a:xfrm>
            <a:off x="198782" y="6378126"/>
            <a:ext cx="11673177" cy="0"/>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65890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2F0F3A-78DA-1028-DEEF-EB2B2DC4166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9FA3128-60BC-FD9E-DE3B-D65B2AA52A1B}"/>
              </a:ext>
            </a:extLst>
          </p:cNvPr>
          <p:cNvSpPr txBox="1"/>
          <p:nvPr/>
        </p:nvSpPr>
        <p:spPr>
          <a:xfrm>
            <a:off x="0" y="6085946"/>
            <a:ext cx="12191999" cy="738664"/>
          </a:xfrm>
          <a:prstGeom prst="rect">
            <a:avLst/>
          </a:prstGeom>
          <a:noFill/>
        </p:spPr>
        <p:txBody>
          <a:bodyPr wrap="square">
            <a:spAutoFit/>
          </a:bodyPr>
          <a:lstStyle/>
          <a:p>
            <a:r>
              <a:rPr lang="en-US" sz="1400" dirty="0"/>
              <a:t>Article by Mara </a:t>
            </a:r>
            <a:r>
              <a:rPr lang="en-US" sz="1400" dirty="0" err="1"/>
              <a:t>Hoplamazian</a:t>
            </a:r>
            <a:r>
              <a:rPr lang="en-US" sz="1400" dirty="0"/>
              <a:t>, https://</a:t>
            </a:r>
            <a:r>
              <a:rPr lang="en-US" sz="1400" dirty="0" err="1"/>
              <a:t>www.nhpr.org</a:t>
            </a:r>
            <a:r>
              <a:rPr lang="en-US" sz="1400" dirty="0"/>
              <a:t>/</a:t>
            </a:r>
            <a:r>
              <a:rPr lang="en-US" sz="1400" dirty="0" err="1"/>
              <a:t>nh</a:t>
            </a:r>
            <a:r>
              <a:rPr lang="en-US" sz="1400" dirty="0"/>
              <a:t>-news/2024-12-13/</a:t>
            </a:r>
            <a:r>
              <a:rPr lang="en-US" sz="1400" dirty="0" err="1"/>
              <a:t>saint-gobain</a:t>
            </a:r>
            <a:r>
              <a:rPr lang="en-US" sz="1400" dirty="0"/>
              <a:t>-is-demolishing-its-facility -in-</a:t>
            </a:r>
            <a:r>
              <a:rPr lang="en-US" sz="1400" dirty="0" err="1"/>
              <a:t>merrimack</a:t>
            </a:r>
            <a:r>
              <a:rPr lang="en-US" sz="1400" dirty="0"/>
              <a:t>-but-what-will-happen-to-lingering-contamination              </a:t>
            </a:r>
            <a:r>
              <a:rPr lang="en-US" sz="1400" dirty="0">
                <a:hlinkClick r:id="rId3">
                  <a:extLst>
                    <a:ext uri="{A12FA001-AC4F-418D-AE19-62706E023703}">
                      <ahyp:hlinkClr xmlns:ahyp="http://schemas.microsoft.com/office/drawing/2018/hyperlinkcolor" val="tx"/>
                    </a:ext>
                  </a:extLst>
                </a:hlinkClick>
              </a:rPr>
              <a:t>h</a:t>
            </a:r>
            <a:r>
              <a:rPr lang="en-US" sz="1400" dirty="0"/>
              <a:t>ttps://</a:t>
            </a:r>
            <a:r>
              <a:rPr lang="en-US" sz="1400" dirty="0" err="1"/>
              <a:t>www.dhhs.nh.gov</a:t>
            </a:r>
            <a:r>
              <a:rPr lang="en-US" sz="1400" dirty="0"/>
              <a:t>/sites/g/files/ehbemt476/files/inline-documents/</a:t>
            </a:r>
            <a:r>
              <a:rPr lang="en-US" sz="1400" dirty="0" err="1"/>
              <a:t>sonh</a:t>
            </a:r>
            <a:r>
              <a:rPr lang="en-US" sz="1400" dirty="0"/>
              <a:t>/cancer-incident-report-merrimack-nh-january2023.pd</a:t>
            </a:r>
          </a:p>
          <a:p>
            <a:r>
              <a:rPr lang="en-US" sz="1400" dirty="0"/>
              <a:t>https://</a:t>
            </a:r>
            <a:r>
              <a:rPr lang="en-US" sz="1400" dirty="0" err="1"/>
              <a:t>newhampshirebulletin.com</a:t>
            </a:r>
            <a:r>
              <a:rPr lang="en-US" sz="1400" dirty="0"/>
              <a:t>/2025/01/30/those-harmed-by-forever-chemicals-have-six-years-to-sue-in-nh-lawmakers-want-more-time/</a:t>
            </a:r>
          </a:p>
        </p:txBody>
      </p:sp>
      <p:sp>
        <p:nvSpPr>
          <p:cNvPr id="5" name="TextBox 4">
            <a:extLst>
              <a:ext uri="{FF2B5EF4-FFF2-40B4-BE49-F238E27FC236}">
                <a16:creationId xmlns:a16="http://schemas.microsoft.com/office/drawing/2014/main" id="{CC4880BA-2F16-2FFE-96E5-4D7E3FCC446A}"/>
              </a:ext>
            </a:extLst>
          </p:cNvPr>
          <p:cNvSpPr txBox="1"/>
          <p:nvPr/>
        </p:nvSpPr>
        <p:spPr>
          <a:xfrm>
            <a:off x="154577" y="1156299"/>
            <a:ext cx="11140440" cy="1015663"/>
          </a:xfrm>
          <a:prstGeom prst="rect">
            <a:avLst/>
          </a:prstGeom>
          <a:noFill/>
        </p:spPr>
        <p:txBody>
          <a:bodyPr wrap="square" rtlCol="0">
            <a:spAutoFit/>
          </a:bodyPr>
          <a:lstStyle/>
          <a:p>
            <a:r>
              <a:rPr lang="en-US" sz="3200" dirty="0">
                <a:solidFill>
                  <a:schemeClr val="accent1"/>
                </a:solidFill>
              </a:rPr>
              <a:t>EG Merrimack, NH Kidney Cancer Study</a:t>
            </a:r>
          </a:p>
          <a:p>
            <a:endParaRPr lang="en-US" sz="2800" dirty="0"/>
          </a:p>
        </p:txBody>
      </p:sp>
      <p:cxnSp>
        <p:nvCxnSpPr>
          <p:cNvPr id="7" name="Straight Connector 6">
            <a:extLst>
              <a:ext uri="{FF2B5EF4-FFF2-40B4-BE49-F238E27FC236}">
                <a16:creationId xmlns:a16="http://schemas.microsoft.com/office/drawing/2014/main" id="{50DC32F7-8D5D-FB23-BC5D-F08CD27D58FA}"/>
              </a:ext>
            </a:extLst>
          </p:cNvPr>
          <p:cNvCxnSpPr>
            <a:cxnSpLocks/>
          </p:cNvCxnSpPr>
          <p:nvPr/>
        </p:nvCxnSpPr>
        <p:spPr>
          <a:xfrm>
            <a:off x="594360" y="1051560"/>
            <a:ext cx="6547220" cy="0"/>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A51F191A-11FC-AA17-7575-9D29BB25CBEF}"/>
              </a:ext>
            </a:extLst>
          </p:cNvPr>
          <p:cNvPicPr>
            <a:picLocks noChangeAspect="1"/>
          </p:cNvPicPr>
          <p:nvPr/>
        </p:nvPicPr>
        <p:blipFill>
          <a:blip r:embed="rId4"/>
          <a:stretch>
            <a:fillRect/>
          </a:stretch>
        </p:blipFill>
        <p:spPr>
          <a:xfrm>
            <a:off x="8013953" y="568801"/>
            <a:ext cx="3975465" cy="2190657"/>
          </a:xfrm>
          <a:prstGeom prst="rect">
            <a:avLst/>
          </a:prstGeom>
        </p:spPr>
      </p:pic>
      <p:sp>
        <p:nvSpPr>
          <p:cNvPr id="3" name="TextBox 2">
            <a:extLst>
              <a:ext uri="{FF2B5EF4-FFF2-40B4-BE49-F238E27FC236}">
                <a16:creationId xmlns:a16="http://schemas.microsoft.com/office/drawing/2014/main" id="{E5730C11-D0AD-B7C0-F616-B1A2FAD906D8}"/>
              </a:ext>
            </a:extLst>
          </p:cNvPr>
          <p:cNvSpPr txBox="1"/>
          <p:nvPr/>
        </p:nvSpPr>
        <p:spPr>
          <a:xfrm>
            <a:off x="287809" y="1891890"/>
            <a:ext cx="7306706" cy="2646878"/>
          </a:xfrm>
          <a:prstGeom prst="rect">
            <a:avLst/>
          </a:prstGeom>
          <a:noFill/>
        </p:spPr>
        <p:txBody>
          <a:bodyPr wrap="square" rtlCol="0">
            <a:spAutoFit/>
          </a:bodyPr>
          <a:lstStyle/>
          <a:p>
            <a:pPr marL="342900" indent="-342900">
              <a:buFont typeface="Arial" panose="020B0604020202020204" pitchFamily="34" charset="0"/>
              <a:buChar char="•"/>
            </a:pPr>
            <a:r>
              <a:rPr lang="en-US" sz="2400" dirty="0"/>
              <a:t>PFAS manufactured in Merrimack Town, NH, entered public drinking water via air from the factory</a:t>
            </a:r>
          </a:p>
          <a:p>
            <a:endParaRPr lang="en-US" sz="1100" dirty="0"/>
          </a:p>
          <a:p>
            <a:pPr marL="342900" indent="-342900">
              <a:buFont typeface="Arial" panose="020B0604020202020204" pitchFamily="34" charset="0"/>
              <a:buChar char="•"/>
            </a:pPr>
            <a:r>
              <a:rPr lang="en-US" sz="2400" dirty="0"/>
              <a:t>2023 Merrimack Town kidney cancer                      SIR 1.42  (95% CI 1.10-1.81)</a:t>
            </a:r>
          </a:p>
          <a:p>
            <a:pPr marL="342900" indent="-342900">
              <a:buFont typeface="Arial" panose="020B0604020202020204" pitchFamily="34" charset="0"/>
              <a:buChar char="•"/>
            </a:pPr>
            <a:endParaRPr lang="en-US" sz="1100" dirty="0"/>
          </a:p>
          <a:p>
            <a:pPr marL="342900" indent="-342900">
              <a:buFont typeface="Arial" panose="020B0604020202020204" pitchFamily="34" charset="0"/>
              <a:buChar char="•"/>
            </a:pPr>
            <a:r>
              <a:rPr lang="en-US" sz="2400" dirty="0"/>
              <a:t>Led to State funding of pilot study to investigate it and the factory is being demolished</a:t>
            </a:r>
          </a:p>
        </p:txBody>
      </p:sp>
      <p:cxnSp>
        <p:nvCxnSpPr>
          <p:cNvPr id="11" name="Straight Connector 10">
            <a:extLst>
              <a:ext uri="{FF2B5EF4-FFF2-40B4-BE49-F238E27FC236}">
                <a16:creationId xmlns:a16="http://schemas.microsoft.com/office/drawing/2014/main" id="{DDA01543-EB57-262E-59C2-C6AA38CC9900}"/>
              </a:ext>
            </a:extLst>
          </p:cNvPr>
          <p:cNvCxnSpPr>
            <a:cxnSpLocks/>
          </p:cNvCxnSpPr>
          <p:nvPr/>
        </p:nvCxnSpPr>
        <p:spPr>
          <a:xfrm>
            <a:off x="99060" y="6022713"/>
            <a:ext cx="11879580" cy="4207"/>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28CC4D2-96F0-EC74-C28C-37346D2CC04D}"/>
              </a:ext>
            </a:extLst>
          </p:cNvPr>
          <p:cNvSpPr txBox="1"/>
          <p:nvPr/>
        </p:nvSpPr>
        <p:spPr>
          <a:xfrm>
            <a:off x="213360" y="4677520"/>
            <a:ext cx="7704032" cy="1200329"/>
          </a:xfrm>
          <a:prstGeom prst="rect">
            <a:avLst/>
          </a:prstGeom>
          <a:noFill/>
        </p:spPr>
        <p:txBody>
          <a:bodyPr wrap="square" rtlCol="0">
            <a:spAutoFit/>
          </a:bodyPr>
          <a:lstStyle/>
          <a:p>
            <a:r>
              <a:rPr lang="en-US" sz="2400" dirty="0"/>
              <a:t>State Rep Wendy Thomas has dealt with “cancer that she attributes to 12 PFAS chemicals detected in her blood above the toxic limit for humans”</a:t>
            </a:r>
            <a:endParaRPr lang="en-US" sz="2400" dirty="0">
              <a:solidFill>
                <a:schemeClr val="accent1"/>
              </a:solidFill>
            </a:endParaRPr>
          </a:p>
        </p:txBody>
      </p:sp>
      <p:pic>
        <p:nvPicPr>
          <p:cNvPr id="8" name="Picture 2" descr="La compañía manufacturera francesa Saint-Gobain anunció que van a cerrar su instalación en Merrimack.">
            <a:extLst>
              <a:ext uri="{FF2B5EF4-FFF2-40B4-BE49-F238E27FC236}">
                <a16:creationId xmlns:a16="http://schemas.microsoft.com/office/drawing/2014/main" id="{E7F5D9C4-1867-C165-5BA1-80926F7211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6548" y="2755574"/>
            <a:ext cx="3980665" cy="29855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560C1A2E-3818-7133-E39A-AA948A502269}"/>
              </a:ext>
            </a:extLst>
          </p:cNvPr>
          <p:cNvSpPr>
            <a:spLocks noGrp="1"/>
          </p:cNvSpPr>
          <p:nvPr>
            <p:ph type="title"/>
          </p:nvPr>
        </p:nvSpPr>
        <p:spPr>
          <a:xfrm>
            <a:off x="0" y="-125967"/>
            <a:ext cx="7829550" cy="1325563"/>
          </a:xfrm>
        </p:spPr>
        <p:txBody>
          <a:bodyPr>
            <a:normAutofit fontScale="90000"/>
          </a:bodyPr>
          <a:lstStyle/>
          <a:p>
            <a:pPr algn="ctr"/>
            <a:r>
              <a:rPr lang="en-US" sz="3400" dirty="0"/>
              <a:t>10. Cancer registries provide data to investigate community cancer concerns</a:t>
            </a:r>
          </a:p>
        </p:txBody>
      </p:sp>
    </p:spTree>
    <p:extLst>
      <p:ext uri="{BB962C8B-B14F-4D97-AF65-F5344CB8AC3E}">
        <p14:creationId xmlns:p14="http://schemas.microsoft.com/office/powerpoint/2010/main" val="36751404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59B1B-BABE-6D64-8A96-1F037A33E490}"/>
            </a:ext>
          </a:extLst>
        </p:cNvPr>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B9A9201D-5783-7C85-F81C-FDC74C7A057F}"/>
              </a:ext>
            </a:extLst>
          </p:cNvPr>
          <p:cNvSpPr>
            <a:spLocks noGrp="1"/>
          </p:cNvSpPr>
          <p:nvPr>
            <p:ph idx="1"/>
          </p:nvPr>
        </p:nvSpPr>
        <p:spPr>
          <a:xfrm>
            <a:off x="-33677" y="1553540"/>
            <a:ext cx="7397863" cy="3439935"/>
          </a:xfrm>
        </p:spPr>
        <p:txBody>
          <a:bodyPr>
            <a:noAutofit/>
          </a:bodyPr>
          <a:lstStyle/>
          <a:p>
            <a:pPr marL="342900" indent="-342900"/>
            <a:r>
              <a:rPr lang="en-US" sz="2400" dirty="0"/>
              <a:t>Firefighters are at greater risk of cancers</a:t>
            </a:r>
          </a:p>
          <a:p>
            <a:pPr marL="800100" lvl="1" indent="-342900"/>
            <a:r>
              <a:rPr lang="en-US" dirty="0"/>
              <a:t>Pleura (60% higher risk), testis (34%), thyroid (22%), melanoma  (21%), prostate (15%), colon (14%), bladder (12%), rectum (9%)</a:t>
            </a:r>
          </a:p>
          <a:p>
            <a:pPr marL="0" indent="0">
              <a:buNone/>
            </a:pPr>
            <a:endParaRPr lang="en-US" sz="2400" dirty="0"/>
          </a:p>
          <a:p>
            <a:pPr marL="342900" indent="-342900"/>
            <a:r>
              <a:rPr lang="en-US" sz="2400" dirty="0"/>
              <a:t>Firefighter Cancer Registry Act of 2018</a:t>
            </a:r>
          </a:p>
          <a:p>
            <a:pPr marL="800100" lvl="1" indent="-342900"/>
            <a:r>
              <a:rPr lang="en-US" dirty="0"/>
              <a:t>Began the National Firefighter Registry for Cancer, run by NIOSH</a:t>
            </a:r>
          </a:p>
          <a:p>
            <a:pPr marL="457200" lvl="1" indent="0">
              <a:buNone/>
            </a:pPr>
            <a:endParaRPr lang="en-US" dirty="0"/>
          </a:p>
          <a:p>
            <a:pPr marL="342900" indent="-342900"/>
            <a:r>
              <a:rPr lang="en-US" sz="2400" dirty="0">
                <a:solidFill>
                  <a:schemeClr val="accent1"/>
                </a:solidFill>
              </a:rPr>
              <a:t>This initiative needs data from every state. </a:t>
            </a:r>
          </a:p>
          <a:p>
            <a:pPr marL="0" indent="0">
              <a:buNone/>
            </a:pPr>
            <a:r>
              <a:rPr lang="en-US" sz="2400" dirty="0">
                <a:solidFill>
                  <a:schemeClr val="accent1"/>
                </a:solidFill>
              </a:rPr>
              <a:t>     Funding for all state cancer registries is critical</a:t>
            </a:r>
          </a:p>
          <a:p>
            <a:pPr marL="342900" indent="-342900"/>
            <a:endParaRPr lang="en-US" sz="2200" dirty="0"/>
          </a:p>
        </p:txBody>
      </p:sp>
      <p:sp>
        <p:nvSpPr>
          <p:cNvPr id="12" name="TextBox 11">
            <a:extLst>
              <a:ext uri="{FF2B5EF4-FFF2-40B4-BE49-F238E27FC236}">
                <a16:creationId xmlns:a16="http://schemas.microsoft.com/office/drawing/2014/main" id="{6B49C491-FABF-E395-50E1-6811F165798D}"/>
              </a:ext>
            </a:extLst>
          </p:cNvPr>
          <p:cNvSpPr txBox="1"/>
          <p:nvPr/>
        </p:nvSpPr>
        <p:spPr>
          <a:xfrm>
            <a:off x="-33677" y="6100307"/>
            <a:ext cx="12520462" cy="738664"/>
          </a:xfrm>
          <a:prstGeom prst="rect">
            <a:avLst/>
          </a:prstGeom>
          <a:noFill/>
        </p:spPr>
        <p:txBody>
          <a:bodyPr wrap="square">
            <a:spAutoFit/>
          </a:bodyPr>
          <a:lstStyle/>
          <a:p>
            <a:r>
              <a:rPr lang="en-US" sz="1400" dirty="0"/>
              <a:t>https://</a:t>
            </a:r>
            <a:r>
              <a:rPr lang="en-US" sz="1400" dirty="0" err="1"/>
              <a:t>www.cdc.gov</a:t>
            </a:r>
            <a:r>
              <a:rPr lang="en-US" sz="1400" dirty="0"/>
              <a:t>/</a:t>
            </a:r>
            <a:r>
              <a:rPr lang="en-US" sz="1400" dirty="0" err="1"/>
              <a:t>niosh</a:t>
            </a:r>
            <a:r>
              <a:rPr lang="en-US" sz="1400" dirty="0"/>
              <a:t>/firefighters/registry/cancer-awareness-month-</a:t>
            </a:r>
            <a:r>
              <a:rPr lang="en-US" sz="1400" dirty="0" err="1"/>
              <a:t>toolkit.html</a:t>
            </a:r>
            <a:r>
              <a:rPr lang="en-US" sz="1400" dirty="0"/>
              <a:t> Jalilian, Int J Cancer  2019; 145; 10; 2639-2646           https://</a:t>
            </a:r>
            <a:r>
              <a:rPr lang="en-US" sz="1400" dirty="0" err="1"/>
              <a:t>nihrecord.nih.gov</a:t>
            </a:r>
            <a:r>
              <a:rPr lang="en-US" sz="1400" dirty="0"/>
              <a:t>/2023/08/18/fire-department-celebrates-70th-anniversary Photo Mat Chibbaro</a:t>
            </a:r>
          </a:p>
          <a:p>
            <a:r>
              <a:rPr lang="en-US" sz="1400" dirty="0"/>
              <a:t>https://</a:t>
            </a:r>
            <a:r>
              <a:rPr lang="en-US" sz="1400" dirty="0" err="1"/>
              <a:t>www.cdc.gov</a:t>
            </a:r>
            <a:r>
              <a:rPr lang="en-US" sz="1400" dirty="0"/>
              <a:t>/</a:t>
            </a:r>
            <a:r>
              <a:rPr lang="en-US" sz="1400" dirty="0" err="1"/>
              <a:t>niosh</a:t>
            </a:r>
            <a:r>
              <a:rPr lang="en-US" sz="1400" dirty="0"/>
              <a:t>/firefighters/registry/</a:t>
            </a:r>
            <a:r>
              <a:rPr lang="en-US" sz="1400" dirty="0" err="1"/>
              <a:t>index.html</a:t>
            </a:r>
            <a:r>
              <a:rPr lang="en-US" sz="1400" dirty="0"/>
              <a:t>        </a:t>
            </a:r>
            <a:r>
              <a:rPr lang="en-US" sz="1400" dirty="0">
                <a:hlinkClick r:id="rId3">
                  <a:extLst>
                    <a:ext uri="{A12FA001-AC4F-418D-AE19-62706E023703}">
                      <ahyp:hlinkClr xmlns:ahyp="http://schemas.microsoft.com/office/drawing/2018/hyperlinkcolor" val="tx"/>
                    </a:ext>
                  </a:extLst>
                </a:hlinkClick>
              </a:rPr>
              <a:t>https://gc.nh.gov/bill_status/legacy/bs2016/billText.aspx?id=856&amp;txtFormat=html&amp;sy=2023</a:t>
            </a:r>
            <a:r>
              <a:rPr lang="en-US" sz="1400" dirty="0"/>
              <a:t>            </a:t>
            </a:r>
          </a:p>
        </p:txBody>
      </p:sp>
      <p:sp>
        <p:nvSpPr>
          <p:cNvPr id="13" name="Title 1">
            <a:extLst>
              <a:ext uri="{FF2B5EF4-FFF2-40B4-BE49-F238E27FC236}">
                <a16:creationId xmlns:a16="http://schemas.microsoft.com/office/drawing/2014/main" id="{BBDE94FB-AF02-38C8-8AC8-CAA64573F962}"/>
              </a:ext>
            </a:extLst>
          </p:cNvPr>
          <p:cNvSpPr>
            <a:spLocks noGrp="1"/>
          </p:cNvSpPr>
          <p:nvPr>
            <p:ph type="title"/>
          </p:nvPr>
        </p:nvSpPr>
        <p:spPr>
          <a:xfrm>
            <a:off x="0" y="-124165"/>
            <a:ext cx="12192000" cy="858586"/>
          </a:xfrm>
        </p:spPr>
        <p:txBody>
          <a:bodyPr anchor="b">
            <a:noAutofit/>
          </a:bodyPr>
          <a:lstStyle/>
          <a:p>
            <a:pPr algn="ctr"/>
            <a:r>
              <a:rPr lang="en-US" sz="3100" dirty="0"/>
              <a:t>11. Cancer registries identify people at greater risk from cancer</a:t>
            </a:r>
          </a:p>
        </p:txBody>
      </p:sp>
      <p:cxnSp>
        <p:nvCxnSpPr>
          <p:cNvPr id="14" name="Straight Connector 13">
            <a:extLst>
              <a:ext uri="{FF2B5EF4-FFF2-40B4-BE49-F238E27FC236}">
                <a16:creationId xmlns:a16="http://schemas.microsoft.com/office/drawing/2014/main" id="{39388D0F-B017-6A74-F13C-BE77EB4B27B3}"/>
              </a:ext>
            </a:extLst>
          </p:cNvPr>
          <p:cNvCxnSpPr>
            <a:cxnSpLocks/>
          </p:cNvCxnSpPr>
          <p:nvPr/>
        </p:nvCxnSpPr>
        <p:spPr>
          <a:xfrm>
            <a:off x="255884" y="888920"/>
            <a:ext cx="7027366" cy="0"/>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1687DF3-CE2E-0359-0BFD-8960FC07E1D5}"/>
              </a:ext>
            </a:extLst>
          </p:cNvPr>
          <p:cNvCxnSpPr>
            <a:cxnSpLocks/>
          </p:cNvCxnSpPr>
          <p:nvPr/>
        </p:nvCxnSpPr>
        <p:spPr>
          <a:xfrm flipV="1">
            <a:off x="99060" y="6115747"/>
            <a:ext cx="8047413" cy="7832"/>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pic>
        <p:nvPicPr>
          <p:cNvPr id="2056" name="Picture 8" descr="Group of structural firefighters with FFCAM ribbon and message to join the NFR for Cancer">
            <a:extLst>
              <a:ext uri="{FF2B5EF4-FFF2-40B4-BE49-F238E27FC236}">
                <a16:creationId xmlns:a16="http://schemas.microsoft.com/office/drawing/2014/main" id="{36FE7B18-3B6D-9E33-CEEB-EB70794242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1640" y="1209815"/>
            <a:ext cx="4630360" cy="4630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2696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763E1D-2491-6672-569E-801D3E08C66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B73904-742E-8184-A74E-603005FF8686}"/>
              </a:ext>
            </a:extLst>
          </p:cNvPr>
          <p:cNvSpPr>
            <a:spLocks noGrp="1"/>
          </p:cNvSpPr>
          <p:nvPr>
            <p:ph idx="1"/>
          </p:nvPr>
        </p:nvSpPr>
        <p:spPr>
          <a:xfrm>
            <a:off x="225287" y="1540202"/>
            <a:ext cx="11945422" cy="4351338"/>
          </a:xfrm>
        </p:spPr>
        <p:txBody>
          <a:bodyPr>
            <a:normAutofit/>
          </a:bodyPr>
          <a:lstStyle/>
          <a:p>
            <a:pPr marL="0" indent="0">
              <a:buNone/>
            </a:pPr>
            <a:r>
              <a:rPr lang="en-US" sz="3200" dirty="0">
                <a:solidFill>
                  <a:schemeClr val="accent1"/>
                </a:solidFill>
              </a:rPr>
              <a:t>FANS Study (PI Scarlett Gomez)</a:t>
            </a:r>
          </a:p>
          <a:p>
            <a:pPr marL="0" indent="0">
              <a:buNone/>
            </a:pPr>
            <a:endParaRPr lang="en-US" sz="3200" dirty="0"/>
          </a:p>
          <a:p>
            <a:pPr marL="0" indent="0">
              <a:buNone/>
            </a:pPr>
            <a:r>
              <a:rPr lang="en-US" sz="3200" dirty="0"/>
              <a:t>Investigates the unexpectedly high rates of lung cancer in </a:t>
            </a:r>
          </a:p>
          <a:p>
            <a:pPr marL="0" indent="0">
              <a:buNone/>
            </a:pPr>
            <a:r>
              <a:rPr lang="en-US" sz="3200" u="sng" dirty="0"/>
              <a:t>F</a:t>
            </a:r>
            <a:r>
              <a:rPr lang="en-US" sz="3200" dirty="0"/>
              <a:t>emale </a:t>
            </a:r>
            <a:r>
              <a:rPr lang="en-US" sz="3200" b="0" i="0" u="sng" dirty="0">
                <a:effectLst/>
              </a:rPr>
              <a:t>A</a:t>
            </a:r>
            <a:r>
              <a:rPr lang="en-US" sz="3200" b="0" i="0" dirty="0">
                <a:effectLst/>
              </a:rPr>
              <a:t>sian </a:t>
            </a:r>
            <a:r>
              <a:rPr lang="en-US" sz="3200" b="0" i="0" u="sng" dirty="0">
                <a:effectLst/>
              </a:rPr>
              <a:t>N</a:t>
            </a:r>
            <a:r>
              <a:rPr lang="en-US" sz="3200" b="0" i="0" dirty="0">
                <a:effectLst/>
              </a:rPr>
              <a:t>ever </a:t>
            </a:r>
            <a:r>
              <a:rPr lang="en-US" sz="3200" i="0" u="sng" dirty="0">
                <a:effectLst/>
              </a:rPr>
              <a:t>S</a:t>
            </a:r>
            <a:r>
              <a:rPr lang="en-US" sz="3200" b="0" i="0" dirty="0">
                <a:effectLst/>
              </a:rPr>
              <a:t>mokers</a:t>
            </a:r>
          </a:p>
          <a:p>
            <a:pPr marL="0" indent="0">
              <a:buNone/>
            </a:pPr>
            <a:endParaRPr lang="en-US" sz="3200" dirty="0"/>
          </a:p>
          <a:p>
            <a:pPr marL="457200" indent="-457200"/>
            <a:r>
              <a:rPr lang="en-US" dirty="0"/>
              <a:t>Usually, 15% of people diagnosed with lung cancer are ‘never smokers’</a:t>
            </a:r>
          </a:p>
          <a:p>
            <a:pPr marL="457200" indent="-457200"/>
            <a:r>
              <a:rPr lang="en-US" dirty="0"/>
              <a:t>But 57% of Asian American women diagnosed with lung cancer have never smoked</a:t>
            </a:r>
          </a:p>
          <a:p>
            <a:endParaRPr lang="en-US" sz="3200" dirty="0"/>
          </a:p>
          <a:p>
            <a:endParaRPr lang="en-US" dirty="0">
              <a:latin typeface="+mj-lt"/>
            </a:endParaRPr>
          </a:p>
        </p:txBody>
      </p:sp>
      <p:sp>
        <p:nvSpPr>
          <p:cNvPr id="5" name="TextBox 4">
            <a:extLst>
              <a:ext uri="{FF2B5EF4-FFF2-40B4-BE49-F238E27FC236}">
                <a16:creationId xmlns:a16="http://schemas.microsoft.com/office/drawing/2014/main" id="{D960DC6E-0527-C82F-B3D2-7801915E1BEC}"/>
              </a:ext>
            </a:extLst>
          </p:cNvPr>
          <p:cNvSpPr txBox="1"/>
          <p:nvPr/>
        </p:nvSpPr>
        <p:spPr>
          <a:xfrm>
            <a:off x="0" y="6357419"/>
            <a:ext cx="12170709" cy="523220"/>
          </a:xfrm>
          <a:prstGeom prst="rect">
            <a:avLst/>
          </a:prstGeom>
          <a:noFill/>
        </p:spPr>
        <p:txBody>
          <a:bodyPr wrap="square">
            <a:spAutoFit/>
          </a:bodyPr>
          <a:lstStyle/>
          <a:p>
            <a:r>
              <a:rPr lang="en-US" sz="1400" dirty="0">
                <a:effectLst/>
                <a:latin typeface="Arial" panose="020B0604020202020204" pitchFamily="34" charset="0"/>
                <a:cs typeface="Arial" panose="020B0604020202020204" pitchFamily="34" charset="0"/>
              </a:rPr>
              <a:t>DeRouen, JNCI, Volume </a:t>
            </a:r>
            <a:r>
              <a:rPr lang="en-US" sz="1400" i="0" dirty="0">
                <a:effectLst/>
                <a:latin typeface="Arial" panose="020B0604020202020204" pitchFamily="34" charset="0"/>
                <a:cs typeface="Arial" panose="020B0604020202020204" pitchFamily="34" charset="0"/>
              </a:rPr>
              <a:t>114, Issue 1, 2022, P78–86                                                                  </a:t>
            </a:r>
          </a:p>
          <a:p>
            <a:r>
              <a:rPr lang="en-US" sz="1400" dirty="0">
                <a:latin typeface="Arial" panose="020B0604020202020204" pitchFamily="34" charset="0"/>
                <a:cs typeface="Arial" panose="020B0604020202020204" pitchFamily="34" charset="0"/>
              </a:rPr>
              <a:t>https://</a:t>
            </a:r>
            <a:r>
              <a:rPr lang="en-US" sz="1400" dirty="0" err="1">
                <a:latin typeface="Arial" panose="020B0604020202020204" pitchFamily="34" charset="0"/>
                <a:cs typeface="Arial" panose="020B0604020202020204" pitchFamily="34" charset="0"/>
              </a:rPr>
              <a:t>fansstudy.ucsf.edu</a:t>
            </a:r>
            <a:r>
              <a:rPr lang="en-US" sz="1400" dirty="0">
                <a:latin typeface="Arial" panose="020B0604020202020204" pitchFamily="34" charset="0"/>
                <a:cs typeface="Arial" panose="020B0604020202020204" pitchFamily="34" charset="0"/>
              </a:rPr>
              <a:t>/home</a:t>
            </a:r>
          </a:p>
        </p:txBody>
      </p:sp>
      <p:pic>
        <p:nvPicPr>
          <p:cNvPr id="1026" name="Picture 2" descr="Silverchair Information Systems full text link">
            <a:hlinkClick r:id="rId3" tooltip="See full text options at Silverchair Information Systems"/>
            <a:extLst>
              <a:ext uri="{FF2B5EF4-FFF2-40B4-BE49-F238E27FC236}">
                <a16:creationId xmlns:a16="http://schemas.microsoft.com/office/drawing/2014/main" id="{C67AF448-4550-6085-B504-E0A3E44732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 y="-2095500"/>
            <a:ext cx="1524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Home">
            <a:extLst>
              <a:ext uri="{FF2B5EF4-FFF2-40B4-BE49-F238E27FC236}">
                <a16:creationId xmlns:a16="http://schemas.microsoft.com/office/drawing/2014/main" id="{95B8FD09-93DC-0CFB-C7BA-D8E2D322F2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47654" y="1214082"/>
            <a:ext cx="2487146" cy="1378293"/>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5525250E-D082-C8FD-CE6A-D9719F851403}"/>
              </a:ext>
            </a:extLst>
          </p:cNvPr>
          <p:cNvCxnSpPr/>
          <p:nvPr/>
        </p:nvCxnSpPr>
        <p:spPr>
          <a:xfrm>
            <a:off x="594360" y="843215"/>
            <a:ext cx="11140440" cy="0"/>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3758103-0014-77F4-578D-13475A22D451}"/>
              </a:ext>
            </a:extLst>
          </p:cNvPr>
          <p:cNvCxnSpPr>
            <a:cxnSpLocks/>
          </p:cNvCxnSpPr>
          <p:nvPr/>
        </p:nvCxnSpPr>
        <p:spPr>
          <a:xfrm>
            <a:off x="51627" y="6302420"/>
            <a:ext cx="10738293" cy="0"/>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93C44559-DFD7-5978-D9B8-049DEA73EBE5}"/>
              </a:ext>
            </a:extLst>
          </p:cNvPr>
          <p:cNvSpPr txBox="1">
            <a:spLocks/>
          </p:cNvSpPr>
          <p:nvPr/>
        </p:nvSpPr>
        <p:spPr>
          <a:xfrm>
            <a:off x="0" y="-124165"/>
            <a:ext cx="12192000" cy="858586"/>
          </a:xfrm>
          <a:prstGeom prst="rect">
            <a:avLst/>
          </a:prstGeom>
        </p:spPr>
        <p:txBody>
          <a:bodyPr vert="horz" lIns="91440" tIns="45720" rIns="91440" bIns="45720" rtlCol="0" anchor="b">
            <a:noAutofit/>
          </a:bodyPr>
          <a:lstStyle>
            <a:lvl1pPr algn="l" defTabSz="914400" rtl="0" eaLnBrk="1" latinLnBrk="0" hangingPunct="1">
              <a:lnSpc>
                <a:spcPct val="80000"/>
              </a:lnSpc>
              <a:spcBef>
                <a:spcPct val="0"/>
              </a:spcBef>
              <a:buNone/>
              <a:defRPr sz="4400" b="0" i="0" kern="1200" spc="100" baseline="0">
                <a:solidFill>
                  <a:schemeClr val="tx1"/>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100"/>
              <a:t>11. Cancer registries identify people at greater risk from cancer</a:t>
            </a:r>
            <a:endParaRPr lang="en-US" sz="3100" dirty="0"/>
          </a:p>
        </p:txBody>
      </p:sp>
    </p:spTree>
    <p:extLst>
      <p:ext uri="{BB962C8B-B14F-4D97-AF65-F5344CB8AC3E}">
        <p14:creationId xmlns:p14="http://schemas.microsoft.com/office/powerpoint/2010/main" val="4624857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4A304-F5B5-9C6E-A5F1-B9E04452AEEF}"/>
              </a:ext>
            </a:extLst>
          </p:cNvPr>
          <p:cNvSpPr>
            <a:spLocks noGrp="1"/>
          </p:cNvSpPr>
          <p:nvPr>
            <p:ph type="title"/>
          </p:nvPr>
        </p:nvSpPr>
        <p:spPr>
          <a:xfrm>
            <a:off x="4810836" y="3040849"/>
            <a:ext cx="7381164" cy="1325563"/>
          </a:xfrm>
        </p:spPr>
        <p:txBody>
          <a:bodyPr>
            <a:noAutofit/>
          </a:bodyPr>
          <a:lstStyle/>
          <a:p>
            <a:r>
              <a:rPr lang="en-US" sz="2600" dirty="0"/>
              <a:t> </a:t>
            </a:r>
            <a:br>
              <a:rPr lang="en-US" sz="2600" dirty="0"/>
            </a:br>
            <a:r>
              <a:rPr lang="en-US" sz="2600" dirty="0"/>
              <a:t>Tobacco causes at least 12 types of cancer</a:t>
            </a:r>
            <a:br>
              <a:rPr lang="en-US" sz="2600" dirty="0"/>
            </a:br>
            <a:br>
              <a:rPr lang="en-US" sz="2600" dirty="0"/>
            </a:br>
            <a:r>
              <a:rPr lang="en-US" sz="2600" dirty="0"/>
              <a:t>These cancer rates are very different on the east and west sides of the country</a:t>
            </a:r>
            <a:br>
              <a:rPr lang="en-US" sz="2600" dirty="0"/>
            </a:br>
            <a:br>
              <a:rPr lang="en-US" sz="2600" dirty="0"/>
            </a:br>
            <a:r>
              <a:rPr lang="en-US" sz="2600" dirty="0"/>
              <a:t>Tobacco-related cancer incidence has decreased significantly in 44 states</a:t>
            </a:r>
          </a:p>
        </p:txBody>
      </p:sp>
      <p:sp>
        <p:nvSpPr>
          <p:cNvPr id="5" name="TextBox 4">
            <a:extLst>
              <a:ext uri="{FF2B5EF4-FFF2-40B4-BE49-F238E27FC236}">
                <a16:creationId xmlns:a16="http://schemas.microsoft.com/office/drawing/2014/main" id="{E3045558-8127-20DD-A7F4-F2F20D273AA2}"/>
              </a:ext>
            </a:extLst>
          </p:cNvPr>
          <p:cNvSpPr txBox="1"/>
          <p:nvPr/>
        </p:nvSpPr>
        <p:spPr>
          <a:xfrm>
            <a:off x="0" y="6550223"/>
            <a:ext cx="11172575" cy="307777"/>
          </a:xfrm>
          <a:prstGeom prst="rect">
            <a:avLst/>
          </a:prstGeom>
          <a:noFill/>
        </p:spPr>
        <p:txBody>
          <a:bodyPr wrap="square">
            <a:spAutoFit/>
          </a:bodyPr>
          <a:lstStyle/>
          <a:p>
            <a:r>
              <a:rPr lang="en-US" sz="1400" dirty="0">
                <a:latin typeface="Arial" panose="020B0604020202020204" pitchFamily="34" charset="0"/>
                <a:cs typeface="Arial" panose="020B0604020202020204" pitchFamily="34" charset="0"/>
              </a:rPr>
              <a:t>https://</a:t>
            </a:r>
            <a:r>
              <a:rPr lang="en-US" sz="1400" dirty="0" err="1">
                <a:latin typeface="Arial" panose="020B0604020202020204" pitchFamily="34" charset="0"/>
                <a:cs typeface="Arial" panose="020B0604020202020204" pitchFamily="34" charset="0"/>
              </a:rPr>
              <a:t>www.cdc.gov</a:t>
            </a:r>
            <a:r>
              <a:rPr lang="en-US" sz="1400" dirty="0">
                <a:latin typeface="Arial" panose="020B0604020202020204" pitchFamily="34" charset="0"/>
                <a:cs typeface="Arial" panose="020B0604020202020204" pitchFamily="34" charset="0"/>
              </a:rPr>
              <a:t>/</a:t>
            </a:r>
            <a:r>
              <a:rPr lang="en-US" sz="1400" dirty="0" err="1">
                <a:latin typeface="Arial" panose="020B0604020202020204" pitchFamily="34" charset="0"/>
                <a:cs typeface="Arial" panose="020B0604020202020204" pitchFamily="34" charset="0"/>
              </a:rPr>
              <a:t>mmwr</a:t>
            </a:r>
            <a:r>
              <a:rPr lang="en-US" sz="1400" dirty="0">
                <a:latin typeface="Arial" panose="020B0604020202020204" pitchFamily="34" charset="0"/>
                <a:cs typeface="Arial" panose="020B0604020202020204" pitchFamily="34" charset="0"/>
              </a:rPr>
              <a:t>/volumes/65/</a:t>
            </a:r>
            <a:r>
              <a:rPr lang="en-US" sz="1400" dirty="0" err="1">
                <a:latin typeface="Arial" panose="020B0604020202020204" pitchFamily="34" charset="0"/>
                <a:cs typeface="Arial" panose="020B0604020202020204" pitchFamily="34" charset="0"/>
              </a:rPr>
              <a:t>wr</a:t>
            </a:r>
            <a:r>
              <a:rPr lang="en-US" sz="1400" dirty="0">
                <a:latin typeface="Arial" panose="020B0604020202020204" pitchFamily="34" charset="0"/>
                <a:cs typeface="Arial" panose="020B0604020202020204" pitchFamily="34" charset="0"/>
              </a:rPr>
              <a:t>/mm6544a3.htm</a:t>
            </a:r>
            <a:endParaRPr lang="en-US" sz="1400" b="1" dirty="0"/>
          </a:p>
        </p:txBody>
      </p:sp>
      <p:sp>
        <p:nvSpPr>
          <p:cNvPr id="4" name="TextBox 3">
            <a:extLst>
              <a:ext uri="{FF2B5EF4-FFF2-40B4-BE49-F238E27FC236}">
                <a16:creationId xmlns:a16="http://schemas.microsoft.com/office/drawing/2014/main" id="{3C21B107-1545-3CAD-F94B-209570718F47}"/>
              </a:ext>
            </a:extLst>
          </p:cNvPr>
          <p:cNvSpPr txBox="1"/>
          <p:nvPr/>
        </p:nvSpPr>
        <p:spPr>
          <a:xfrm>
            <a:off x="4039737" y="235583"/>
            <a:ext cx="7910216" cy="1569660"/>
          </a:xfrm>
          <a:prstGeom prst="rect">
            <a:avLst/>
          </a:prstGeom>
          <a:noFill/>
        </p:spPr>
        <p:txBody>
          <a:bodyPr wrap="square">
            <a:spAutoFit/>
          </a:bodyPr>
          <a:lstStyle/>
          <a:p>
            <a:pPr algn="ctr"/>
            <a:r>
              <a:rPr lang="en-US" sz="3200" dirty="0">
                <a:latin typeface="Arial" panose="020B0604020202020204" pitchFamily="34" charset="0"/>
                <a:cs typeface="Arial" panose="020B0604020202020204" pitchFamily="34" charset="0"/>
              </a:rPr>
              <a:t>12. Cancer registries show if investments in public health are working</a:t>
            </a:r>
            <a:br>
              <a:rPr lang="en-US" sz="3200" b="1" dirty="0"/>
            </a:br>
            <a:endParaRPr lang="en-US" sz="3200" b="1" dirty="0"/>
          </a:p>
        </p:txBody>
      </p:sp>
      <p:cxnSp>
        <p:nvCxnSpPr>
          <p:cNvPr id="6" name="Straight Connector 5">
            <a:extLst>
              <a:ext uri="{FF2B5EF4-FFF2-40B4-BE49-F238E27FC236}">
                <a16:creationId xmlns:a16="http://schemas.microsoft.com/office/drawing/2014/main" id="{35116165-F317-666F-9540-D9BEC3EF838E}"/>
              </a:ext>
            </a:extLst>
          </p:cNvPr>
          <p:cNvCxnSpPr>
            <a:cxnSpLocks/>
          </p:cNvCxnSpPr>
          <p:nvPr/>
        </p:nvCxnSpPr>
        <p:spPr>
          <a:xfrm>
            <a:off x="4353636" y="1505793"/>
            <a:ext cx="7381164" cy="0"/>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75E1D3B2-33F3-00F3-2655-6A9DA22C6D1E}"/>
              </a:ext>
            </a:extLst>
          </p:cNvPr>
          <p:cNvCxnSpPr>
            <a:cxnSpLocks/>
          </p:cNvCxnSpPr>
          <p:nvPr/>
        </p:nvCxnSpPr>
        <p:spPr>
          <a:xfrm>
            <a:off x="31838" y="6543898"/>
            <a:ext cx="10738293" cy="0"/>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89D7207-347D-51E9-9DFF-0A81E1C463E9}"/>
              </a:ext>
            </a:extLst>
          </p:cNvPr>
          <p:cNvSpPr txBox="1"/>
          <p:nvPr/>
        </p:nvSpPr>
        <p:spPr>
          <a:xfrm>
            <a:off x="31838" y="5571240"/>
            <a:ext cx="5399971" cy="923330"/>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Age-adjusted rate of tobacco-related cancers (2009–2013) and trends in rates (2004–2013),      by state — NPCR and SEER, United States</a:t>
            </a:r>
          </a:p>
        </p:txBody>
      </p:sp>
      <p:pic>
        <p:nvPicPr>
          <p:cNvPr id="8200" name="Picture 8">
            <a:extLst>
              <a:ext uri="{FF2B5EF4-FFF2-40B4-BE49-F238E27FC236}">
                <a16:creationId xmlns:a16="http://schemas.microsoft.com/office/drawing/2014/main" id="{666A00E2-4243-1E05-E107-38138276FD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590" y="104121"/>
            <a:ext cx="3048134" cy="5461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51445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997471-4399-1CBC-5DDB-AFB492CF9103}"/>
              </a:ext>
            </a:extLst>
          </p:cNvPr>
          <p:cNvSpPr>
            <a:spLocks noGrp="1"/>
          </p:cNvSpPr>
          <p:nvPr>
            <p:ph idx="1"/>
          </p:nvPr>
        </p:nvSpPr>
        <p:spPr>
          <a:xfrm>
            <a:off x="215153" y="2431008"/>
            <a:ext cx="5095024" cy="3320668"/>
          </a:xfrm>
          <a:solidFill>
            <a:schemeClr val="accent3">
              <a:lumMod val="50000"/>
            </a:schemeClr>
          </a:solidFill>
        </p:spPr>
        <p:txBody>
          <a:bodyPr>
            <a:normAutofit/>
          </a:bodyPr>
          <a:lstStyle/>
          <a:p>
            <a:pPr marL="0" indent="0">
              <a:buNone/>
            </a:pPr>
            <a:endParaRPr lang="en-US" dirty="0"/>
          </a:p>
          <a:p>
            <a:pPr marL="0" indent="0">
              <a:buNone/>
            </a:pPr>
            <a:r>
              <a:rPr lang="en-US" dirty="0"/>
              <a:t>Our understanding of cancer risk due to ionizing radiation was based on cancer registries in Hiroshima and Nagasaki, Japan ….</a:t>
            </a:r>
          </a:p>
          <a:p>
            <a:endParaRPr lang="en-US" sz="2200" dirty="0">
              <a:latin typeface="+mj-lt"/>
            </a:endParaRPr>
          </a:p>
        </p:txBody>
      </p:sp>
      <p:pic>
        <p:nvPicPr>
          <p:cNvPr id="7172" name="Picture 4" descr="Slideshow background image">
            <a:extLst>
              <a:ext uri="{FF2B5EF4-FFF2-40B4-BE49-F238E27FC236}">
                <a16:creationId xmlns:a16="http://schemas.microsoft.com/office/drawing/2014/main" id="{3F9266C1-08BF-4EC1-B6CE-D43D53A887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188" b="19784"/>
          <a:stretch>
            <a:fillRect/>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EA34532-F566-E567-18DC-9BA332554EB1}"/>
              </a:ext>
            </a:extLst>
          </p:cNvPr>
          <p:cNvSpPr txBox="1"/>
          <p:nvPr/>
        </p:nvSpPr>
        <p:spPr>
          <a:xfrm>
            <a:off x="32800" y="6292644"/>
            <a:ext cx="12192001" cy="584775"/>
          </a:xfrm>
          <a:prstGeom prst="rect">
            <a:avLst/>
          </a:prstGeom>
          <a:noFill/>
        </p:spPr>
        <p:txBody>
          <a:bodyPr wrap="square">
            <a:spAutoFit/>
          </a:bodyPr>
          <a:lstStyle/>
          <a:p>
            <a:r>
              <a:rPr lang="en-US" sz="1600" b="0" dirty="0">
                <a:effectLst/>
                <a:latin typeface="Source Sans Pro" panose="020B0503030403020204" pitchFamily="34" charset="0"/>
              </a:rPr>
              <a:t>Thompson, </a:t>
            </a:r>
            <a:r>
              <a:rPr lang="en-US" sz="1600" b="0" dirty="0" err="1">
                <a:effectLst/>
                <a:latin typeface="Source Sans Pro" panose="020B0503030403020204" pitchFamily="34" charset="0"/>
              </a:rPr>
              <a:t>Radiat</a:t>
            </a:r>
            <a:r>
              <a:rPr lang="en-US" sz="1600" b="0" dirty="0">
                <a:effectLst/>
                <a:latin typeface="Source Sans Pro" panose="020B0503030403020204" pitchFamily="34" charset="0"/>
              </a:rPr>
              <a:t> Res 1994, 137 (2s): S17–S67.  </a:t>
            </a:r>
          </a:p>
          <a:p>
            <a:r>
              <a:rPr lang="en-US" sz="1600" b="0" dirty="0">
                <a:effectLst/>
                <a:latin typeface="Source Sans Pro" panose="020B0503030403020204" pitchFamily="34" charset="0"/>
              </a:rPr>
              <a:t>The atomic cloud rising over Nagasaki, Japan. National Archives ID 535795  - https://</a:t>
            </a:r>
            <a:r>
              <a:rPr lang="en-US" sz="1600" b="0" dirty="0" err="1">
                <a:effectLst/>
                <a:latin typeface="Source Sans Pro" panose="020B0503030403020204" pitchFamily="34" charset="0"/>
              </a:rPr>
              <a:t>www.archives.gov</a:t>
            </a:r>
            <a:r>
              <a:rPr lang="en-US" sz="1600" b="0" dirty="0">
                <a:effectLst/>
                <a:latin typeface="Source Sans Pro" panose="020B0503030403020204" pitchFamily="34" charset="0"/>
              </a:rPr>
              <a:t>/news/topics/hiroshima-nagasaki-75</a:t>
            </a:r>
          </a:p>
        </p:txBody>
      </p:sp>
      <p:cxnSp>
        <p:nvCxnSpPr>
          <p:cNvPr id="9" name="Straight Connector 8">
            <a:extLst>
              <a:ext uri="{FF2B5EF4-FFF2-40B4-BE49-F238E27FC236}">
                <a16:creationId xmlns:a16="http://schemas.microsoft.com/office/drawing/2014/main" id="{53078731-BBDF-BD50-A17F-BE064A9768DF}"/>
              </a:ext>
            </a:extLst>
          </p:cNvPr>
          <p:cNvCxnSpPr>
            <a:cxnSpLocks/>
          </p:cNvCxnSpPr>
          <p:nvPr/>
        </p:nvCxnSpPr>
        <p:spPr>
          <a:xfrm>
            <a:off x="215153" y="1994713"/>
            <a:ext cx="4948518" cy="0"/>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C4111A8-6FB3-A559-B460-430640F08334}"/>
              </a:ext>
            </a:extLst>
          </p:cNvPr>
          <p:cNvCxnSpPr>
            <a:cxnSpLocks/>
          </p:cNvCxnSpPr>
          <p:nvPr/>
        </p:nvCxnSpPr>
        <p:spPr>
          <a:xfrm>
            <a:off x="99060" y="6289888"/>
            <a:ext cx="11879580" cy="4207"/>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83E08272-C26B-DBD6-A447-314B33BF90FF}"/>
              </a:ext>
            </a:extLst>
          </p:cNvPr>
          <p:cNvSpPr>
            <a:spLocks noGrp="1"/>
          </p:cNvSpPr>
          <p:nvPr>
            <p:ph type="title"/>
          </p:nvPr>
        </p:nvSpPr>
        <p:spPr>
          <a:xfrm>
            <a:off x="215152" y="-559345"/>
            <a:ext cx="6147547" cy="1956841"/>
          </a:xfrm>
        </p:spPr>
        <p:txBody>
          <a:bodyPr anchor="b">
            <a:normAutofit/>
          </a:bodyPr>
          <a:lstStyle/>
          <a:p>
            <a:r>
              <a:rPr lang="en-US" sz="3400" dirty="0"/>
              <a:t>13. Cancer registries help identify causes of cancer</a:t>
            </a:r>
          </a:p>
        </p:txBody>
      </p:sp>
    </p:spTree>
    <p:extLst>
      <p:ext uri="{BB962C8B-B14F-4D97-AF65-F5344CB8AC3E}">
        <p14:creationId xmlns:p14="http://schemas.microsoft.com/office/powerpoint/2010/main" val="29759319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7B74F4-57F3-156A-FDC3-DD393F5800E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5FC78DF-48A8-16D2-6CC1-BEC81FB91734}"/>
              </a:ext>
            </a:extLst>
          </p:cNvPr>
          <p:cNvPicPr>
            <a:picLocks noChangeAspect="1"/>
          </p:cNvPicPr>
          <p:nvPr/>
        </p:nvPicPr>
        <p:blipFill>
          <a:blip r:embed="rId3"/>
          <a:srcRect l="11885" r="11884" b="-1"/>
          <a:stretch>
            <a:fillRect/>
          </a:stretch>
        </p:blipFill>
        <p:spPr>
          <a:xfrm>
            <a:off x="6096000" y="10"/>
            <a:ext cx="6094477"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cxnSp>
        <p:nvCxnSpPr>
          <p:cNvPr id="5" name="Straight Connector 4">
            <a:extLst>
              <a:ext uri="{FF2B5EF4-FFF2-40B4-BE49-F238E27FC236}">
                <a16:creationId xmlns:a16="http://schemas.microsoft.com/office/drawing/2014/main" id="{FCE610DD-169B-96B9-9B39-3CF94D3DA570}"/>
              </a:ext>
            </a:extLst>
          </p:cNvPr>
          <p:cNvCxnSpPr>
            <a:cxnSpLocks/>
          </p:cNvCxnSpPr>
          <p:nvPr/>
        </p:nvCxnSpPr>
        <p:spPr>
          <a:xfrm>
            <a:off x="829002" y="1820696"/>
            <a:ext cx="4431254" cy="0"/>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7723137D-3F25-EA1E-6DF3-12049C692CC1}"/>
              </a:ext>
            </a:extLst>
          </p:cNvPr>
          <p:cNvSpPr>
            <a:spLocks noGrp="1"/>
          </p:cNvSpPr>
          <p:nvPr>
            <p:ph idx="1"/>
          </p:nvPr>
        </p:nvSpPr>
        <p:spPr>
          <a:xfrm>
            <a:off x="99060" y="2268061"/>
            <a:ext cx="6248731" cy="3742762"/>
          </a:xfrm>
        </p:spPr>
        <p:txBody>
          <a:bodyPr>
            <a:normAutofit/>
          </a:bodyPr>
          <a:lstStyle/>
          <a:p>
            <a:pPr marL="0" indent="0">
              <a:buNone/>
            </a:pPr>
            <a:r>
              <a:rPr lang="en-US" sz="3200" dirty="0"/>
              <a:t>1 in 3 Americans will get cancer</a:t>
            </a:r>
          </a:p>
          <a:p>
            <a:pPr marL="457200" indent="-457200"/>
            <a:endParaRPr lang="en-US" sz="3200" dirty="0"/>
          </a:p>
          <a:p>
            <a:pPr marL="0" indent="0">
              <a:buNone/>
              <a:tabLst>
                <a:tab pos="446088" algn="l"/>
              </a:tabLst>
            </a:pPr>
            <a:r>
              <a:rPr lang="en-US" sz="3200" dirty="0"/>
              <a:t>Every day, 5,600 Americans     are newly diagnosed with cancer</a:t>
            </a:r>
          </a:p>
          <a:p>
            <a:pPr marL="461963" indent="-515938">
              <a:tabLst>
                <a:tab pos="446088" algn="l"/>
              </a:tabLst>
            </a:pPr>
            <a:endParaRPr lang="en-US" sz="3200" dirty="0"/>
          </a:p>
          <a:p>
            <a:pPr marL="0" indent="0">
              <a:buNone/>
              <a:tabLst>
                <a:tab pos="446088" algn="l"/>
              </a:tabLst>
            </a:pPr>
            <a:r>
              <a:rPr lang="en-US" sz="3200" dirty="0"/>
              <a:t>Every minute, 1 American dies from cancer</a:t>
            </a:r>
          </a:p>
          <a:p>
            <a:endParaRPr lang="en-US" sz="2000" dirty="0"/>
          </a:p>
        </p:txBody>
      </p:sp>
      <p:sp>
        <p:nvSpPr>
          <p:cNvPr id="10" name="TextBox 9">
            <a:extLst>
              <a:ext uri="{FF2B5EF4-FFF2-40B4-BE49-F238E27FC236}">
                <a16:creationId xmlns:a16="http://schemas.microsoft.com/office/drawing/2014/main" id="{0A418E5F-699A-D3CC-2BB3-B25C211732DD}"/>
              </a:ext>
            </a:extLst>
          </p:cNvPr>
          <p:cNvSpPr txBox="1"/>
          <p:nvPr/>
        </p:nvSpPr>
        <p:spPr>
          <a:xfrm>
            <a:off x="3049" y="6547479"/>
            <a:ext cx="12188951" cy="307777"/>
          </a:xfrm>
          <a:prstGeom prst="rect">
            <a:avLst/>
          </a:prstGeom>
          <a:noFill/>
        </p:spPr>
        <p:txBody>
          <a:bodyPr wrap="square">
            <a:spAutoFit/>
          </a:bodyPr>
          <a:lstStyle/>
          <a:p>
            <a:r>
              <a:rPr lang="en-US" sz="1400" dirty="0"/>
              <a:t>https://</a:t>
            </a:r>
            <a:r>
              <a:rPr lang="en-US" sz="1400" dirty="0" err="1"/>
              <a:t>www.cancer.org</a:t>
            </a:r>
            <a:r>
              <a:rPr lang="en-US" sz="1400" dirty="0"/>
              <a:t>/research/cancer-facts-statistics/all-cancer-facts-figures/2025-cancer-facts-figures.html</a:t>
            </a:r>
          </a:p>
        </p:txBody>
      </p:sp>
      <p:cxnSp>
        <p:nvCxnSpPr>
          <p:cNvPr id="3" name="Straight Connector 2">
            <a:extLst>
              <a:ext uri="{FF2B5EF4-FFF2-40B4-BE49-F238E27FC236}">
                <a16:creationId xmlns:a16="http://schemas.microsoft.com/office/drawing/2014/main" id="{14067027-CB66-FC3D-160B-097EB1491057}"/>
              </a:ext>
            </a:extLst>
          </p:cNvPr>
          <p:cNvCxnSpPr>
            <a:cxnSpLocks/>
          </p:cNvCxnSpPr>
          <p:nvPr/>
        </p:nvCxnSpPr>
        <p:spPr>
          <a:xfrm>
            <a:off x="99060" y="6458188"/>
            <a:ext cx="10812780" cy="0"/>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D739C68-9105-7CA9-E43C-6937603F2393}"/>
              </a:ext>
            </a:extLst>
          </p:cNvPr>
          <p:cNvSpPr txBox="1"/>
          <p:nvPr/>
        </p:nvSpPr>
        <p:spPr>
          <a:xfrm>
            <a:off x="203199" y="321662"/>
            <a:ext cx="6348071" cy="1323439"/>
          </a:xfrm>
          <a:prstGeom prst="rect">
            <a:avLst/>
          </a:prstGeom>
          <a:noFill/>
        </p:spPr>
        <p:txBody>
          <a:bodyPr wrap="square">
            <a:spAutoFit/>
          </a:bodyPr>
          <a:lstStyle/>
          <a:p>
            <a:pPr algn="ctr"/>
            <a:r>
              <a:rPr lang="en-US" sz="4000" b="1" dirty="0"/>
              <a:t>1. Cancer registries tell you how important cancer is</a:t>
            </a:r>
            <a:endParaRPr lang="en-US" sz="4000" dirty="0"/>
          </a:p>
        </p:txBody>
      </p:sp>
    </p:spTree>
    <p:extLst>
      <p:ext uri="{BB962C8B-B14F-4D97-AF65-F5344CB8AC3E}">
        <p14:creationId xmlns:p14="http://schemas.microsoft.com/office/powerpoint/2010/main" val="11443737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F37BC2-26CA-519D-3EA4-621D8E87F559}"/>
            </a:ext>
          </a:extLst>
        </p:cNvPr>
        <p:cNvGrpSpPr/>
        <p:nvPr/>
      </p:nvGrpSpPr>
      <p:grpSpPr>
        <a:xfrm>
          <a:off x="0" y="0"/>
          <a:ext cx="0" cy="0"/>
          <a:chOff x="0" y="0"/>
          <a:chExt cx="0" cy="0"/>
        </a:xfrm>
      </p:grpSpPr>
      <p:pic>
        <p:nvPicPr>
          <p:cNvPr id="4" name="Picture 6" descr="A healthcare professional preparing a patient to enter an x-ray machine.">
            <a:extLst>
              <a:ext uri="{FF2B5EF4-FFF2-40B4-BE49-F238E27FC236}">
                <a16:creationId xmlns:a16="http://schemas.microsoft.com/office/drawing/2014/main" id="{EA3954C1-455D-D704-53C0-A52A3A0130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3299"/>
          <a:stretch>
            <a:fillRect/>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10" name="Content Placeholder 2">
            <a:extLst>
              <a:ext uri="{FF2B5EF4-FFF2-40B4-BE49-F238E27FC236}">
                <a16:creationId xmlns:a16="http://schemas.microsoft.com/office/drawing/2014/main" id="{D9A559DD-CC75-4AA7-B465-66F883538C4E}"/>
              </a:ext>
            </a:extLst>
          </p:cNvPr>
          <p:cNvSpPr>
            <a:spLocks noGrp="1"/>
          </p:cNvSpPr>
          <p:nvPr>
            <p:ph idx="1"/>
          </p:nvPr>
        </p:nvSpPr>
        <p:spPr>
          <a:xfrm>
            <a:off x="215152" y="2431008"/>
            <a:ext cx="5096550" cy="3320668"/>
          </a:xfrm>
          <a:solidFill>
            <a:schemeClr val="accent3">
              <a:lumMod val="50000"/>
            </a:schemeClr>
          </a:solidFill>
        </p:spPr>
        <p:txBody>
          <a:bodyPr>
            <a:normAutofit/>
          </a:bodyPr>
          <a:lstStyle/>
          <a:p>
            <a:pPr marL="0" indent="0">
              <a:buNone/>
            </a:pPr>
            <a:r>
              <a:rPr lang="en-US" sz="2600" dirty="0"/>
              <a:t>… 80 years on, minimizing radiation exposure from CT scans is being prioritized.</a:t>
            </a:r>
          </a:p>
          <a:p>
            <a:pPr marL="0" indent="0">
              <a:buNone/>
            </a:pPr>
            <a:endParaRPr lang="en-US" dirty="0"/>
          </a:p>
          <a:p>
            <a:pPr marL="0" indent="0">
              <a:buNone/>
            </a:pPr>
            <a:r>
              <a:rPr lang="en-US" sz="2600" dirty="0">
                <a:effectLst/>
              </a:rPr>
              <a:t>~ 4870 cancers may result from the 4 million CT scans done every year on US children.</a:t>
            </a:r>
            <a:endParaRPr lang="en-US" sz="2600" dirty="0"/>
          </a:p>
          <a:p>
            <a:endParaRPr lang="en-US" sz="2200" dirty="0">
              <a:latin typeface="+mj-lt"/>
            </a:endParaRPr>
          </a:p>
        </p:txBody>
      </p:sp>
      <p:sp>
        <p:nvSpPr>
          <p:cNvPr id="12" name="TextBox 11">
            <a:extLst>
              <a:ext uri="{FF2B5EF4-FFF2-40B4-BE49-F238E27FC236}">
                <a16:creationId xmlns:a16="http://schemas.microsoft.com/office/drawing/2014/main" id="{38E56F34-D1DE-8123-7DE4-16A39E2606E8}"/>
              </a:ext>
            </a:extLst>
          </p:cNvPr>
          <p:cNvSpPr txBox="1"/>
          <p:nvPr/>
        </p:nvSpPr>
        <p:spPr>
          <a:xfrm>
            <a:off x="0" y="6333335"/>
            <a:ext cx="12067504" cy="523220"/>
          </a:xfrm>
          <a:prstGeom prst="rect">
            <a:avLst/>
          </a:prstGeom>
          <a:noFill/>
        </p:spPr>
        <p:txBody>
          <a:bodyPr wrap="square">
            <a:spAutoFit/>
          </a:bodyPr>
          <a:lstStyle/>
          <a:p>
            <a:pPr>
              <a:buNone/>
            </a:pPr>
            <a:r>
              <a:rPr lang="en-US" sz="1400" dirty="0" err="1">
                <a:effectLst/>
                <a:latin typeface="Helvetica" pitchFamily="2" charset="0"/>
              </a:rPr>
              <a:t>Miglioretti</a:t>
            </a:r>
            <a:r>
              <a:rPr lang="en-US" sz="1400" dirty="0">
                <a:effectLst/>
                <a:latin typeface="Helvetica" pitchFamily="2" charset="0"/>
              </a:rPr>
              <a:t>, et al. JAMA </a:t>
            </a:r>
            <a:r>
              <a:rPr lang="en-US" sz="1400" dirty="0" err="1">
                <a:effectLst/>
                <a:latin typeface="Helvetica" pitchFamily="2" charset="0"/>
              </a:rPr>
              <a:t>Pediatr</a:t>
            </a:r>
            <a:r>
              <a:rPr lang="en-US" sz="1400" dirty="0">
                <a:effectLst/>
                <a:latin typeface="Helvetica" pitchFamily="2" charset="0"/>
              </a:rPr>
              <a:t>. 2013, 167, 700–707.</a:t>
            </a:r>
          </a:p>
          <a:p>
            <a:pPr algn="l" fontAlgn="base"/>
            <a:r>
              <a:rPr lang="en-US" sz="1400" b="0" i="0" dirty="0">
                <a:effectLst/>
                <a:latin typeface="Guardian TextSans Web"/>
              </a:rPr>
              <a:t>Budoff  et al  </a:t>
            </a:r>
            <a:r>
              <a:rPr lang="en-US" sz="1400" b="0" i="1" dirty="0">
                <a:effectLst/>
                <a:latin typeface="Guardian TextSans Web"/>
              </a:rPr>
              <a:t>Circulation</a:t>
            </a:r>
            <a:r>
              <a:rPr lang="en-US" sz="1400" b="0" i="0" dirty="0">
                <a:effectLst/>
                <a:latin typeface="Guardian TextSans Web"/>
              </a:rPr>
              <a:t>. 2006;114(16):1761-179117015792</a:t>
            </a:r>
            <a:r>
              <a:rPr lang="en-US" sz="1400" b="0" i="0" dirty="0">
                <a:effectLst/>
                <a:latin typeface="Source Sans Pro" panose="020B0503030403020204" pitchFamily="34" charset="0"/>
              </a:rPr>
              <a:t> </a:t>
            </a:r>
            <a:endParaRPr lang="en-US" sz="1400" b="1" i="0" dirty="0">
              <a:effectLst/>
              <a:latin typeface="Source Sans Pro" panose="020B0503030403020204" pitchFamily="34" charset="0"/>
            </a:endParaRPr>
          </a:p>
        </p:txBody>
      </p:sp>
      <p:cxnSp>
        <p:nvCxnSpPr>
          <p:cNvPr id="14" name="Straight Connector 13">
            <a:extLst>
              <a:ext uri="{FF2B5EF4-FFF2-40B4-BE49-F238E27FC236}">
                <a16:creationId xmlns:a16="http://schemas.microsoft.com/office/drawing/2014/main" id="{DE96EF80-D18B-F83F-0435-FC7AED403E6E}"/>
              </a:ext>
            </a:extLst>
          </p:cNvPr>
          <p:cNvCxnSpPr>
            <a:cxnSpLocks/>
          </p:cNvCxnSpPr>
          <p:nvPr/>
        </p:nvCxnSpPr>
        <p:spPr>
          <a:xfrm>
            <a:off x="215153" y="1848941"/>
            <a:ext cx="4948518" cy="0"/>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5A02AD46-13B0-346E-B35D-56EE51F9529E}"/>
              </a:ext>
            </a:extLst>
          </p:cNvPr>
          <p:cNvCxnSpPr>
            <a:cxnSpLocks/>
          </p:cNvCxnSpPr>
          <p:nvPr/>
        </p:nvCxnSpPr>
        <p:spPr>
          <a:xfrm>
            <a:off x="99060" y="6290548"/>
            <a:ext cx="5010821" cy="0"/>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952487E2-3ACF-56F6-0757-4CA7CC267040}"/>
              </a:ext>
            </a:extLst>
          </p:cNvPr>
          <p:cNvSpPr txBox="1">
            <a:spLocks/>
          </p:cNvSpPr>
          <p:nvPr/>
        </p:nvSpPr>
        <p:spPr>
          <a:xfrm>
            <a:off x="215152" y="-559345"/>
            <a:ext cx="6147547" cy="1956841"/>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4400" b="0" i="0" kern="1200" spc="100" baseline="0">
                <a:solidFill>
                  <a:schemeClr val="tx1"/>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400" dirty="0"/>
              <a:t>13. Cancer registries help identify causes of cancer</a:t>
            </a:r>
          </a:p>
        </p:txBody>
      </p:sp>
    </p:spTree>
    <p:extLst>
      <p:ext uri="{BB962C8B-B14F-4D97-AF65-F5344CB8AC3E}">
        <p14:creationId xmlns:p14="http://schemas.microsoft.com/office/powerpoint/2010/main" val="17637780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9768B8-F5A2-BDB6-44BA-E3380FC3D761}"/>
              </a:ext>
            </a:extLst>
          </p:cNvPr>
          <p:cNvSpPr>
            <a:spLocks noGrp="1"/>
          </p:cNvSpPr>
          <p:nvPr>
            <p:ph idx="1"/>
          </p:nvPr>
        </p:nvSpPr>
        <p:spPr>
          <a:xfrm>
            <a:off x="0" y="1635365"/>
            <a:ext cx="9088349" cy="4207007"/>
          </a:xfrm>
        </p:spPr>
        <p:txBody>
          <a:bodyPr>
            <a:normAutofit fontScale="92500"/>
          </a:bodyPr>
          <a:lstStyle/>
          <a:p>
            <a:pPr marL="0" indent="0">
              <a:buNone/>
            </a:pPr>
            <a:r>
              <a:rPr lang="en-US" sz="3200" dirty="0">
                <a:solidFill>
                  <a:schemeClr val="accent1"/>
                </a:solidFill>
              </a:rPr>
              <a:t>Ovarian cancer studies -</a:t>
            </a:r>
          </a:p>
          <a:p>
            <a:pPr marL="0" indent="0">
              <a:buNone/>
            </a:pPr>
            <a:endParaRPr lang="en-US" dirty="0"/>
          </a:p>
          <a:p>
            <a:pPr marL="457200" indent="-457200"/>
            <a:r>
              <a:rPr lang="en-US" dirty="0"/>
              <a:t>1992 - talcum powder linked to ovarian cancer  </a:t>
            </a:r>
          </a:p>
          <a:p>
            <a:pPr marL="457200" indent="-457200"/>
            <a:r>
              <a:rPr lang="en-US" dirty="0"/>
              <a:t>Talc contaminated with asbestos is classified as a  carcinogen (IARC Group 1)</a:t>
            </a:r>
          </a:p>
          <a:p>
            <a:pPr marL="457200" indent="-457200"/>
            <a:r>
              <a:rPr lang="en-US" dirty="0"/>
              <a:t>Talc alone is classified as a probable carcinogen (IARC Group 2A) </a:t>
            </a:r>
          </a:p>
          <a:p>
            <a:pPr marL="0" indent="0">
              <a:buNone/>
            </a:pPr>
            <a:endParaRPr lang="en-US" dirty="0"/>
          </a:p>
          <a:p>
            <a:pPr marL="0" indent="0">
              <a:buNone/>
            </a:pPr>
            <a:r>
              <a:rPr lang="en-US" sz="2600" dirty="0">
                <a:solidFill>
                  <a:schemeClr val="accent1"/>
                </a:solidFill>
              </a:rPr>
              <a:t>2023 - Johnson &amp; Johnson discontinued talc-based baby powder</a:t>
            </a:r>
          </a:p>
        </p:txBody>
      </p:sp>
      <p:sp>
        <p:nvSpPr>
          <p:cNvPr id="5" name="TextBox 4">
            <a:extLst>
              <a:ext uri="{FF2B5EF4-FFF2-40B4-BE49-F238E27FC236}">
                <a16:creationId xmlns:a16="http://schemas.microsoft.com/office/drawing/2014/main" id="{E1393506-2341-DAF6-D1F1-BA947AA0A46F}"/>
              </a:ext>
            </a:extLst>
          </p:cNvPr>
          <p:cNvSpPr txBox="1"/>
          <p:nvPr/>
        </p:nvSpPr>
        <p:spPr>
          <a:xfrm>
            <a:off x="0" y="6334780"/>
            <a:ext cx="10911840" cy="523220"/>
          </a:xfrm>
          <a:prstGeom prst="rect">
            <a:avLst/>
          </a:prstGeom>
          <a:noFill/>
        </p:spPr>
        <p:txBody>
          <a:bodyPr wrap="square">
            <a:spAutoFit/>
          </a:bodyPr>
          <a:lstStyle/>
          <a:p>
            <a:r>
              <a:rPr lang="en-US" sz="1400" dirty="0"/>
              <a:t>Harlow et al 1992 Obstetrics and Gynecology 1992-07; 80 (1), 19-26                             https://</a:t>
            </a:r>
            <a:r>
              <a:rPr lang="en-US" sz="1400" dirty="0" err="1"/>
              <a:t>monographs.iarc.who.int</a:t>
            </a:r>
            <a:r>
              <a:rPr lang="en-US" sz="1400" dirty="0"/>
              <a:t>/list-of-classifications</a:t>
            </a:r>
          </a:p>
          <a:p>
            <a:r>
              <a:rPr lang="en-US" sz="1400" dirty="0"/>
              <a:t>Johnson et al Gynecologic Oncology 2020, 159(2); 527-533                                             Cramer et al, Epidemiology. 2016 Apr 1;27(3):334–346</a:t>
            </a:r>
          </a:p>
        </p:txBody>
      </p:sp>
      <p:pic>
        <p:nvPicPr>
          <p:cNvPr id="2050" name="Picture 2">
            <a:extLst>
              <a:ext uri="{FF2B5EF4-FFF2-40B4-BE49-F238E27FC236}">
                <a16:creationId xmlns:a16="http://schemas.microsoft.com/office/drawing/2014/main" id="{45FC18C5-5E86-2BA6-3EA6-187AEA57F8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962" r="34107"/>
          <a:stretch>
            <a:fillRect/>
          </a:stretch>
        </p:blipFill>
        <p:spPr bwMode="auto">
          <a:xfrm>
            <a:off x="9088349" y="1319081"/>
            <a:ext cx="3013273" cy="443334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0E55F928-65D5-8603-3414-E19832106D9B}"/>
              </a:ext>
            </a:extLst>
          </p:cNvPr>
          <p:cNvSpPr txBox="1"/>
          <p:nvPr/>
        </p:nvSpPr>
        <p:spPr>
          <a:xfrm>
            <a:off x="9528313" y="5682467"/>
            <a:ext cx="5248352" cy="646331"/>
          </a:xfrm>
          <a:prstGeom prst="rect">
            <a:avLst/>
          </a:prstGeom>
          <a:noFill/>
        </p:spPr>
        <p:txBody>
          <a:bodyPr wrap="square">
            <a:spAutoFit/>
          </a:bodyPr>
          <a:lstStyle/>
          <a:p>
            <a:pPr marL="0" indent="0">
              <a:buNone/>
            </a:pPr>
            <a:r>
              <a:rPr lang="en-US" dirty="0"/>
              <a:t>Talc in ovarian cancer </a:t>
            </a:r>
          </a:p>
          <a:p>
            <a:pPr marL="0" indent="0">
              <a:buNone/>
            </a:pPr>
            <a:r>
              <a:rPr lang="en-US" dirty="0"/>
              <a:t>lymph nodes </a:t>
            </a:r>
          </a:p>
        </p:txBody>
      </p:sp>
      <p:cxnSp>
        <p:nvCxnSpPr>
          <p:cNvPr id="13" name="Straight Connector 12">
            <a:extLst>
              <a:ext uri="{FF2B5EF4-FFF2-40B4-BE49-F238E27FC236}">
                <a16:creationId xmlns:a16="http://schemas.microsoft.com/office/drawing/2014/main" id="{EA00B6FB-7FB2-EA5B-C6EB-BF151938ECED}"/>
              </a:ext>
            </a:extLst>
          </p:cNvPr>
          <p:cNvCxnSpPr>
            <a:cxnSpLocks/>
          </p:cNvCxnSpPr>
          <p:nvPr/>
        </p:nvCxnSpPr>
        <p:spPr>
          <a:xfrm flipV="1">
            <a:off x="307409" y="977690"/>
            <a:ext cx="11410674" cy="11668"/>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A96A708-B06E-8A4C-5B82-56044AAAF2A5}"/>
              </a:ext>
            </a:extLst>
          </p:cNvPr>
          <p:cNvCxnSpPr>
            <a:cxnSpLocks/>
          </p:cNvCxnSpPr>
          <p:nvPr/>
        </p:nvCxnSpPr>
        <p:spPr>
          <a:xfrm>
            <a:off x="99060" y="6329644"/>
            <a:ext cx="11879580" cy="4207"/>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11607A9B-68CE-5D30-5552-494604BE24B5}"/>
              </a:ext>
            </a:extLst>
          </p:cNvPr>
          <p:cNvSpPr txBox="1">
            <a:spLocks/>
          </p:cNvSpPr>
          <p:nvPr/>
        </p:nvSpPr>
        <p:spPr>
          <a:xfrm>
            <a:off x="149927" y="-1063309"/>
            <a:ext cx="12002562" cy="1956841"/>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4400" b="0" i="0" kern="1200" spc="100" baseline="0">
                <a:solidFill>
                  <a:schemeClr val="tx1"/>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800" dirty="0"/>
              <a:t>13. Cancer registries help identify causes of cancer</a:t>
            </a:r>
          </a:p>
        </p:txBody>
      </p:sp>
    </p:spTree>
    <p:extLst>
      <p:ext uri="{BB962C8B-B14F-4D97-AF65-F5344CB8AC3E}">
        <p14:creationId xmlns:p14="http://schemas.microsoft.com/office/powerpoint/2010/main" val="31860866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69162-09BA-9F79-7964-9CA19F539C9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CF6772-89F4-B977-8D11-9FC4AA2C76BE}"/>
              </a:ext>
            </a:extLst>
          </p:cNvPr>
          <p:cNvSpPr>
            <a:spLocks noGrp="1"/>
          </p:cNvSpPr>
          <p:nvPr>
            <p:ph idx="1"/>
          </p:nvPr>
        </p:nvSpPr>
        <p:spPr>
          <a:xfrm>
            <a:off x="261109" y="1140632"/>
            <a:ext cx="7739891" cy="4648734"/>
          </a:xfrm>
        </p:spPr>
        <p:txBody>
          <a:bodyPr>
            <a:normAutofit/>
          </a:bodyPr>
          <a:lstStyle/>
          <a:p>
            <a:pPr marL="0" indent="0">
              <a:buNone/>
            </a:pPr>
            <a:r>
              <a:rPr lang="en-US" dirty="0">
                <a:solidFill>
                  <a:schemeClr val="accent1"/>
                </a:solidFill>
              </a:rPr>
              <a:t>Bladder cancer studies -</a:t>
            </a:r>
          </a:p>
          <a:p>
            <a:pPr marL="0" indent="0">
              <a:buNone/>
            </a:pPr>
            <a:endParaRPr lang="en-US" sz="1300" dirty="0"/>
          </a:p>
          <a:p>
            <a:pPr marL="457200" indent="-457200"/>
            <a:r>
              <a:rPr lang="en-US" sz="2600" dirty="0"/>
              <a:t>Exposure to arsenic in drinking water is linked to bladder cancer </a:t>
            </a:r>
          </a:p>
          <a:p>
            <a:pPr marL="457200" lvl="1" indent="0">
              <a:buNone/>
            </a:pPr>
            <a:r>
              <a:rPr lang="en-US" sz="2200" dirty="0"/>
              <a:t>	</a:t>
            </a:r>
            <a:r>
              <a:rPr lang="en-US" sz="2600" dirty="0"/>
              <a:t>- </a:t>
            </a:r>
            <a:r>
              <a:rPr lang="en-US" sz="2600" b="1" dirty="0"/>
              <a:t>even at low concentrations</a:t>
            </a:r>
          </a:p>
          <a:p>
            <a:pPr marL="457200" indent="-457200"/>
            <a:endParaRPr lang="en-US" sz="2600" dirty="0">
              <a:solidFill>
                <a:srgbClr val="00B0F0"/>
              </a:solidFill>
            </a:endParaRPr>
          </a:p>
          <a:p>
            <a:pPr marL="457200" indent="-457200"/>
            <a:r>
              <a:rPr lang="en-US" sz="2600" dirty="0">
                <a:solidFill>
                  <a:schemeClr val="accent1"/>
                </a:solidFill>
              </a:rPr>
              <a:t>2021 NH law reduced arsenic MCL in drinking water from 10 to 5 ppb…. </a:t>
            </a:r>
          </a:p>
          <a:p>
            <a:pPr marL="457200" indent="-457200"/>
            <a:r>
              <a:rPr lang="en-US" sz="2600" dirty="0"/>
              <a:t>… and led to a large birth cohort study of early life exposures to arsenic &amp; other environmental health risk factors</a:t>
            </a:r>
          </a:p>
        </p:txBody>
      </p:sp>
      <p:sp>
        <p:nvSpPr>
          <p:cNvPr id="5" name="TextBox 4">
            <a:extLst>
              <a:ext uri="{FF2B5EF4-FFF2-40B4-BE49-F238E27FC236}">
                <a16:creationId xmlns:a16="http://schemas.microsoft.com/office/drawing/2014/main" id="{BEAEB015-0831-4BD3-7289-CD1EFB16A333}"/>
              </a:ext>
            </a:extLst>
          </p:cNvPr>
          <p:cNvSpPr txBox="1"/>
          <p:nvPr/>
        </p:nvSpPr>
        <p:spPr>
          <a:xfrm>
            <a:off x="0" y="6119336"/>
            <a:ext cx="10774680" cy="738664"/>
          </a:xfrm>
          <a:prstGeom prst="rect">
            <a:avLst/>
          </a:prstGeom>
          <a:noFill/>
        </p:spPr>
        <p:txBody>
          <a:bodyPr wrap="square">
            <a:spAutoFit/>
          </a:bodyPr>
          <a:lstStyle/>
          <a:p>
            <a:r>
              <a:rPr lang="en-US" sz="1400" dirty="0">
                <a:latin typeface="Arial" panose="020B0604020202020204" pitchFamily="34" charset="0"/>
                <a:cs typeface="Arial" panose="020B0604020202020204" pitchFamily="34" charset="0"/>
              </a:rPr>
              <a:t>Baris et al J Natl Cancer Inst. 2016 May 2;108(9):djw09         https://</a:t>
            </a:r>
            <a:r>
              <a:rPr lang="en-US" sz="1400" dirty="0" err="1">
                <a:latin typeface="Arial" panose="020B0604020202020204" pitchFamily="34" charset="0"/>
                <a:cs typeface="Arial" panose="020B0604020202020204" pitchFamily="34" charset="0"/>
              </a:rPr>
              <a:t>www.cdc.gov</a:t>
            </a:r>
            <a:r>
              <a:rPr lang="en-US" sz="1400" dirty="0">
                <a:latin typeface="Arial" panose="020B0604020202020204" pitchFamily="34" charset="0"/>
                <a:cs typeface="Arial" panose="020B0604020202020204" pitchFamily="34" charset="0"/>
              </a:rPr>
              <a:t>/bladder-cancer/about/</a:t>
            </a:r>
            <a:r>
              <a:rPr lang="en-US" sz="1400" dirty="0" err="1">
                <a:latin typeface="Arial" panose="020B0604020202020204" pitchFamily="34" charset="0"/>
                <a:cs typeface="Arial" panose="020B0604020202020204" pitchFamily="34" charset="0"/>
              </a:rPr>
              <a:t>index.html</a:t>
            </a:r>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https://</a:t>
            </a:r>
            <a:r>
              <a:rPr lang="en-US" sz="1400" dirty="0" err="1">
                <a:latin typeface="Arial" panose="020B0604020202020204" pitchFamily="34" charset="0"/>
                <a:cs typeface="Arial" panose="020B0604020202020204" pitchFamily="34" charset="0"/>
              </a:rPr>
              <a:t>www.des.nh.gov</a:t>
            </a:r>
            <a:r>
              <a:rPr lang="en-US" sz="1400" dirty="0">
                <a:latin typeface="Arial" panose="020B0604020202020204" pitchFamily="34" charset="0"/>
                <a:cs typeface="Arial" panose="020B0604020202020204" pitchFamily="34" charset="0"/>
              </a:rPr>
              <a:t>/news-and-media/blog/more-protective-arsenic-standard-will-reduce-risk-many#          </a:t>
            </a:r>
          </a:p>
          <a:p>
            <a:r>
              <a:rPr lang="en-US" sz="1400" dirty="0">
                <a:latin typeface="Arial" panose="020B0604020202020204" pitchFamily="34" charset="0"/>
                <a:cs typeface="Arial" panose="020B0604020202020204" pitchFamily="34" charset="0"/>
              </a:rPr>
              <a:t>New Hampshire Birth Cohort Study grant: 5UG3OD023275-09   PI </a:t>
            </a:r>
            <a:r>
              <a:rPr lang="en-US" sz="1400" dirty="0" err="1">
                <a:latin typeface="Arial" panose="020B0604020202020204" pitchFamily="34" charset="0"/>
                <a:cs typeface="Arial" panose="020B0604020202020204" pitchFamily="34" charset="0"/>
              </a:rPr>
              <a:t>Karagas</a:t>
            </a:r>
            <a:r>
              <a:rPr lang="en-US" sz="1400" dirty="0">
                <a:latin typeface="Arial" panose="020B0604020202020204" pitchFamily="34" charset="0"/>
                <a:cs typeface="Arial" panose="020B0604020202020204" pitchFamily="34" charset="0"/>
              </a:rPr>
              <a:t>	https://</a:t>
            </a:r>
            <a:r>
              <a:rPr lang="en-US" sz="1400" dirty="0" err="1">
                <a:latin typeface="Arial" panose="020B0604020202020204" pitchFamily="34" charset="0"/>
                <a:cs typeface="Arial" panose="020B0604020202020204" pitchFamily="34" charset="0"/>
              </a:rPr>
              <a:t>deepai.org</a:t>
            </a:r>
            <a:r>
              <a:rPr lang="en-US" sz="1400" dirty="0">
                <a:latin typeface="Arial" panose="020B0604020202020204" pitchFamily="34" charset="0"/>
                <a:cs typeface="Arial" panose="020B0604020202020204" pitchFamily="34" charset="0"/>
              </a:rPr>
              <a:t>/machine-learning-model/text2img</a:t>
            </a:r>
          </a:p>
        </p:txBody>
      </p:sp>
      <p:pic>
        <p:nvPicPr>
          <p:cNvPr id="1030" name="Picture 6" descr="Medical illustration of the bladder">
            <a:extLst>
              <a:ext uri="{FF2B5EF4-FFF2-40B4-BE49-F238E27FC236}">
                <a16:creationId xmlns:a16="http://schemas.microsoft.com/office/drawing/2014/main" id="{BE00C309-4764-E394-0BA8-67563F4524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73" r="3374"/>
          <a:stretch>
            <a:fillRect/>
          </a:stretch>
        </p:blipFill>
        <p:spPr bwMode="auto">
          <a:xfrm>
            <a:off x="8347543" y="2658705"/>
            <a:ext cx="3631097" cy="2183269"/>
          </a:xfrm>
          <a:prstGeom prst="rect">
            <a:avLst/>
          </a:prstGeom>
          <a:noFill/>
          <a:ln>
            <a:solidFill>
              <a:srgbClr val="0070C0"/>
            </a:solidFill>
          </a:ln>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35532A12-A5D5-666C-AF95-125BA0D981EE}"/>
              </a:ext>
            </a:extLst>
          </p:cNvPr>
          <p:cNvCxnSpPr>
            <a:cxnSpLocks/>
          </p:cNvCxnSpPr>
          <p:nvPr/>
        </p:nvCxnSpPr>
        <p:spPr>
          <a:xfrm flipV="1">
            <a:off x="261109" y="1056609"/>
            <a:ext cx="11410674" cy="11668"/>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6F81DED-DF86-8ABD-0064-2704376608E4}"/>
              </a:ext>
            </a:extLst>
          </p:cNvPr>
          <p:cNvCxnSpPr>
            <a:cxnSpLocks/>
          </p:cNvCxnSpPr>
          <p:nvPr/>
        </p:nvCxnSpPr>
        <p:spPr>
          <a:xfrm>
            <a:off x="99060" y="6077850"/>
            <a:ext cx="11879580" cy="4207"/>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4B7AA0E3-0194-C350-F83D-D3B8C8E9D3D3}"/>
              </a:ext>
            </a:extLst>
          </p:cNvPr>
          <p:cNvSpPr txBox="1">
            <a:spLocks/>
          </p:cNvSpPr>
          <p:nvPr/>
        </p:nvSpPr>
        <p:spPr>
          <a:xfrm>
            <a:off x="114881" y="-1157688"/>
            <a:ext cx="12002562" cy="1956841"/>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4400" b="0" i="0" kern="1200" spc="100" baseline="0">
                <a:solidFill>
                  <a:schemeClr val="tx1"/>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800" dirty="0"/>
              <a:t>13. Cancer registries help identify causes of cancer</a:t>
            </a:r>
          </a:p>
        </p:txBody>
      </p:sp>
    </p:spTree>
    <p:extLst>
      <p:ext uri="{BB962C8B-B14F-4D97-AF65-F5344CB8AC3E}">
        <p14:creationId xmlns:p14="http://schemas.microsoft.com/office/powerpoint/2010/main" val="42926724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78E20B-2E1A-AD66-A0BD-66011EBDAC3F}"/>
            </a:ext>
          </a:extLst>
        </p:cNvPr>
        <p:cNvGrpSpPr/>
        <p:nvPr/>
      </p:nvGrpSpPr>
      <p:grpSpPr>
        <a:xfrm>
          <a:off x="0" y="0"/>
          <a:ext cx="0" cy="0"/>
          <a:chOff x="0" y="0"/>
          <a:chExt cx="0" cy="0"/>
        </a:xfrm>
      </p:grpSpPr>
      <p:grpSp>
        <p:nvGrpSpPr>
          <p:cNvPr id="17" name="Group 16">
            <a:extLst>
              <a:ext uri="{FF2B5EF4-FFF2-40B4-BE49-F238E27FC236}">
                <a16:creationId xmlns:a16="http://schemas.microsoft.com/office/drawing/2014/main" id="{ED4399FC-0ED0-E3F4-240B-B412635F2828}"/>
              </a:ext>
            </a:extLst>
          </p:cNvPr>
          <p:cNvGrpSpPr/>
          <p:nvPr/>
        </p:nvGrpSpPr>
        <p:grpSpPr>
          <a:xfrm>
            <a:off x="7640544" y="1344522"/>
            <a:ext cx="5052267" cy="4578336"/>
            <a:chOff x="7627292" y="1325217"/>
            <a:chExt cx="5052267" cy="4578336"/>
          </a:xfrm>
        </p:grpSpPr>
        <p:pic>
          <p:nvPicPr>
            <p:cNvPr id="4" name="Picture 3">
              <a:extLst>
                <a:ext uri="{FF2B5EF4-FFF2-40B4-BE49-F238E27FC236}">
                  <a16:creationId xmlns:a16="http://schemas.microsoft.com/office/drawing/2014/main" id="{E8BC5385-1B93-A005-0B34-D05827F9D4D3}"/>
                </a:ext>
              </a:extLst>
            </p:cNvPr>
            <p:cNvPicPr>
              <a:picLocks noChangeAspect="1"/>
            </p:cNvPicPr>
            <p:nvPr/>
          </p:nvPicPr>
          <p:blipFill>
            <a:blip r:embed="rId3"/>
            <a:srcRect l="50712"/>
            <a:stretch/>
          </p:blipFill>
          <p:spPr>
            <a:xfrm>
              <a:off x="7627292" y="1325217"/>
              <a:ext cx="4070393" cy="4015221"/>
            </a:xfrm>
            <a:prstGeom prst="rect">
              <a:avLst/>
            </a:prstGeom>
          </p:spPr>
        </p:pic>
        <p:sp>
          <p:nvSpPr>
            <p:cNvPr id="6" name="Content Placeholder 2">
              <a:extLst>
                <a:ext uri="{FF2B5EF4-FFF2-40B4-BE49-F238E27FC236}">
                  <a16:creationId xmlns:a16="http://schemas.microsoft.com/office/drawing/2014/main" id="{8186911A-B970-7DF7-A073-825EA560EE9A}"/>
                </a:ext>
              </a:extLst>
            </p:cNvPr>
            <p:cNvSpPr txBox="1">
              <a:spLocks/>
            </p:cNvSpPr>
            <p:nvPr/>
          </p:nvSpPr>
          <p:spPr>
            <a:xfrm>
              <a:off x="8419973" y="5340438"/>
              <a:ext cx="4259586" cy="5631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1200" dirty="0"/>
                <a:t>Cramer. Surgery 2010. 148(6):</a:t>
              </a:r>
              <a:r>
                <a:rPr lang="en-US" sz="1200" dirty="0">
                  <a:solidFill>
                    <a:schemeClr val="bg1"/>
                  </a:solidFill>
                  <a:latin typeface="ElsevierSans"/>
                </a:rPr>
                <a:t>1</a:t>
              </a:r>
              <a:r>
                <a:rPr lang="en-US" sz="1200" dirty="0">
                  <a:latin typeface="ElsevierSans"/>
                </a:rPr>
                <a:t>147-1153</a:t>
              </a:r>
              <a:endParaRPr lang="en-US" sz="1200" dirty="0"/>
            </a:p>
            <a:p>
              <a:pPr marL="0" indent="0">
                <a:buFont typeface="Arial" panose="020B0604020202020204" pitchFamily="34" charset="0"/>
                <a:buNone/>
              </a:pPr>
              <a:r>
                <a:rPr lang="en-US" sz="1400" dirty="0"/>
                <a:t> </a:t>
              </a:r>
            </a:p>
            <a:p>
              <a:pPr marL="0" indent="0">
                <a:buFont typeface="Arial" panose="020B0604020202020204" pitchFamily="34" charset="0"/>
                <a:buNone/>
              </a:pPr>
              <a:endParaRPr lang="en-US" sz="1400" dirty="0"/>
            </a:p>
          </p:txBody>
        </p:sp>
      </p:grpSp>
      <p:sp>
        <p:nvSpPr>
          <p:cNvPr id="7" name="Content Placeholder 2">
            <a:extLst>
              <a:ext uri="{FF2B5EF4-FFF2-40B4-BE49-F238E27FC236}">
                <a16:creationId xmlns:a16="http://schemas.microsoft.com/office/drawing/2014/main" id="{A78A6AF7-6C5E-4AF4-3225-08520C1EB5AF}"/>
              </a:ext>
            </a:extLst>
          </p:cNvPr>
          <p:cNvSpPr txBox="1">
            <a:spLocks/>
          </p:cNvSpPr>
          <p:nvPr/>
        </p:nvSpPr>
        <p:spPr>
          <a:xfrm>
            <a:off x="0" y="6601228"/>
            <a:ext cx="11231880" cy="256772"/>
          </a:xfrm>
          <a:prstGeom prst="rect">
            <a:avLst/>
          </a:prstGeom>
        </p:spPr>
        <p:txBody>
          <a:bodyPr vert="horz" lIns="91440" tIns="45720" rIns="91440" bIns="45720" rtlCol="0">
            <a:noAutofit/>
          </a:bodyPr>
          <a:lstStyle>
            <a:lvl1pPr marL="228600" indent="-283464"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83464"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83464"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83464"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83464"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1200" dirty="0"/>
              <a:t>1. Mangano. </a:t>
            </a:r>
            <a:r>
              <a:rPr lang="en-US" sz="1200" dirty="0" err="1"/>
              <a:t>Eur</a:t>
            </a:r>
            <a:r>
              <a:rPr lang="en-US" sz="1200" dirty="0"/>
              <a:t> J Cancer Prev, 1996, 5(1);75-81      2. Davies &amp; Welch, JAMA 2006, 295:2164-2167      3. </a:t>
            </a:r>
            <a:r>
              <a:rPr lang="en-US" sz="1200" dirty="0">
                <a:latin typeface="system-ui"/>
              </a:rPr>
              <a:t>Zhang. </a:t>
            </a:r>
            <a:r>
              <a:rPr lang="en-US" sz="1200" dirty="0" err="1">
                <a:latin typeface="Source Sans Pro Web"/>
              </a:rPr>
              <a:t>Eur</a:t>
            </a:r>
            <a:r>
              <a:rPr lang="en-US" sz="1200" dirty="0">
                <a:latin typeface="Source Sans Pro Web"/>
              </a:rPr>
              <a:t> J Cancer Prev. 2015;24(5):439–446</a:t>
            </a:r>
            <a:endParaRPr lang="en-US" sz="1200" dirty="0"/>
          </a:p>
          <a:p>
            <a:pPr marL="0" indent="0">
              <a:buFont typeface="Arial" panose="020B0604020202020204" pitchFamily="34" charset="0"/>
              <a:buNone/>
            </a:pPr>
            <a:r>
              <a:rPr lang="en-US" sz="1400" dirty="0"/>
              <a:t> </a:t>
            </a:r>
          </a:p>
          <a:p>
            <a:pPr marL="0" indent="0">
              <a:buFont typeface="Arial" panose="020B0604020202020204" pitchFamily="34" charset="0"/>
              <a:buNone/>
            </a:pPr>
            <a:endParaRPr lang="en-US" sz="1400" dirty="0"/>
          </a:p>
        </p:txBody>
      </p:sp>
      <p:sp>
        <p:nvSpPr>
          <p:cNvPr id="10" name="TextBox 9">
            <a:extLst>
              <a:ext uri="{FF2B5EF4-FFF2-40B4-BE49-F238E27FC236}">
                <a16:creationId xmlns:a16="http://schemas.microsoft.com/office/drawing/2014/main" id="{439A560F-12AC-0BFA-5234-682E9D2962E3}"/>
              </a:ext>
            </a:extLst>
          </p:cNvPr>
          <p:cNvSpPr txBox="1"/>
          <p:nvPr/>
        </p:nvSpPr>
        <p:spPr>
          <a:xfrm>
            <a:off x="169890" y="1164203"/>
            <a:ext cx="6870990" cy="4832092"/>
          </a:xfrm>
          <a:prstGeom prst="rect">
            <a:avLst/>
          </a:prstGeom>
          <a:noFill/>
        </p:spPr>
        <p:txBody>
          <a:bodyPr wrap="square" rtlCol="0">
            <a:spAutoFit/>
          </a:bodyPr>
          <a:lstStyle/>
          <a:p>
            <a:r>
              <a:rPr lang="en-US" sz="3200" dirty="0">
                <a:solidFill>
                  <a:schemeClr val="accent1"/>
                </a:solidFill>
              </a:rPr>
              <a:t>Thyroid cancer studies - </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Increasing thyroid cancer in US first reported through Connecticut Cancer Registry after Chernobyl disaster,</a:t>
            </a:r>
            <a:r>
              <a:rPr lang="en-US" sz="2400" baseline="30000" dirty="0"/>
              <a:t>1</a:t>
            </a:r>
            <a:r>
              <a:rPr lang="en-US" sz="2400" dirty="0"/>
              <a:t> driven by small papillary thyroid cancer</a:t>
            </a:r>
            <a:r>
              <a:rPr lang="en-US" sz="2400" baseline="30000" dirty="0"/>
              <a:t>2</a:t>
            </a:r>
            <a:r>
              <a:rPr lang="en-US" sz="2400" dirty="0"/>
              <a:t> </a:t>
            </a:r>
          </a:p>
          <a:p>
            <a:endParaRPr lang="en-US" sz="2400" dirty="0"/>
          </a:p>
          <a:p>
            <a:pPr marL="342900" indent="-342900">
              <a:buFont typeface="Arial" panose="020B0604020202020204" pitchFamily="34" charset="0"/>
              <a:buChar char="•"/>
            </a:pPr>
            <a:r>
              <a:rPr lang="en-US" sz="2400" dirty="0"/>
              <a:t>Mortality is stable</a:t>
            </a:r>
            <a:br>
              <a:rPr lang="en-US" sz="2400" dirty="0"/>
            </a:br>
            <a:endParaRPr lang="en-US" sz="2400" dirty="0"/>
          </a:p>
          <a:p>
            <a:pPr marL="342900" indent="-342900">
              <a:buFont typeface="Arial" panose="020B0604020202020204" pitchFamily="34" charset="0"/>
              <a:buChar char="•"/>
            </a:pPr>
            <a:r>
              <a:rPr lang="en-US" sz="2400" dirty="0"/>
              <a:t>Radiologic imaging is playing a role in diagnosis or causality</a:t>
            </a:r>
            <a:r>
              <a:rPr lang="en-US" sz="2400" baseline="30000" dirty="0"/>
              <a:t>3</a:t>
            </a:r>
          </a:p>
          <a:p>
            <a:endParaRPr lang="en-US" dirty="0"/>
          </a:p>
          <a:p>
            <a:endParaRPr lang="en-US" dirty="0"/>
          </a:p>
        </p:txBody>
      </p:sp>
      <p:cxnSp>
        <p:nvCxnSpPr>
          <p:cNvPr id="15" name="Straight Connector 14">
            <a:extLst>
              <a:ext uri="{FF2B5EF4-FFF2-40B4-BE49-F238E27FC236}">
                <a16:creationId xmlns:a16="http://schemas.microsoft.com/office/drawing/2014/main" id="{6D946C29-EA04-680C-7D09-1B38CE94C3EE}"/>
              </a:ext>
            </a:extLst>
          </p:cNvPr>
          <p:cNvCxnSpPr>
            <a:cxnSpLocks/>
          </p:cNvCxnSpPr>
          <p:nvPr/>
        </p:nvCxnSpPr>
        <p:spPr>
          <a:xfrm flipV="1">
            <a:off x="307409" y="866994"/>
            <a:ext cx="11410674" cy="11668"/>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A4DC851-B0DC-7F68-A49C-D28EB8B98D83}"/>
              </a:ext>
            </a:extLst>
          </p:cNvPr>
          <p:cNvCxnSpPr>
            <a:cxnSpLocks/>
          </p:cNvCxnSpPr>
          <p:nvPr/>
        </p:nvCxnSpPr>
        <p:spPr>
          <a:xfrm>
            <a:off x="99060" y="6488668"/>
            <a:ext cx="11879580" cy="4207"/>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70969ADB-92C0-EEF2-28D5-2F415FD8E264}"/>
              </a:ext>
            </a:extLst>
          </p:cNvPr>
          <p:cNvSpPr txBox="1">
            <a:spLocks/>
          </p:cNvSpPr>
          <p:nvPr/>
        </p:nvSpPr>
        <p:spPr>
          <a:xfrm>
            <a:off x="189438" y="-1202769"/>
            <a:ext cx="12002562" cy="1956841"/>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4400" b="0" i="0" kern="1200" spc="100" baseline="0">
                <a:solidFill>
                  <a:schemeClr val="tx1"/>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800" dirty="0"/>
              <a:t>13. Cancer registries help identify causes of cancer</a:t>
            </a:r>
          </a:p>
        </p:txBody>
      </p:sp>
    </p:spTree>
    <p:extLst>
      <p:ext uri="{BB962C8B-B14F-4D97-AF65-F5344CB8AC3E}">
        <p14:creationId xmlns:p14="http://schemas.microsoft.com/office/powerpoint/2010/main" val="38082329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A2D692-B8E5-399F-6026-3205E0471D2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08BD24-F0A6-18DC-EBDC-C37DC8CAD274}"/>
              </a:ext>
            </a:extLst>
          </p:cNvPr>
          <p:cNvSpPr>
            <a:spLocks noGrp="1"/>
          </p:cNvSpPr>
          <p:nvPr>
            <p:ph idx="1"/>
          </p:nvPr>
        </p:nvSpPr>
        <p:spPr>
          <a:xfrm>
            <a:off x="261109" y="1678475"/>
            <a:ext cx="4661411" cy="4207007"/>
          </a:xfrm>
        </p:spPr>
        <p:txBody>
          <a:bodyPr>
            <a:normAutofit/>
          </a:bodyPr>
          <a:lstStyle/>
          <a:p>
            <a:pPr marL="0" indent="0">
              <a:buNone/>
            </a:pPr>
            <a:r>
              <a:rPr lang="en-US" sz="3200" dirty="0">
                <a:solidFill>
                  <a:schemeClr val="accent1"/>
                </a:solidFill>
              </a:rPr>
              <a:t>The RESPOND cohort</a:t>
            </a:r>
          </a:p>
          <a:p>
            <a:pPr marL="0" indent="0">
              <a:buNone/>
            </a:pPr>
            <a:endParaRPr lang="en-US" dirty="0"/>
          </a:p>
          <a:p>
            <a:pPr marL="457200" indent="-457200"/>
            <a:r>
              <a:rPr lang="en-US" dirty="0"/>
              <a:t>The largest study ever     of prostate cancer health in 12,500 African American men</a:t>
            </a:r>
          </a:p>
          <a:p>
            <a:pPr marL="0" indent="0">
              <a:buNone/>
            </a:pPr>
            <a:endParaRPr lang="en-US" dirty="0"/>
          </a:p>
          <a:p>
            <a:pPr marL="457200" indent="-457200"/>
            <a:r>
              <a:rPr lang="en-US" dirty="0"/>
              <a:t>Participants identified through cancer registries</a:t>
            </a:r>
          </a:p>
          <a:p>
            <a:pPr marL="0" indent="0">
              <a:buNone/>
            </a:pPr>
            <a:endParaRPr lang="en-US" dirty="0"/>
          </a:p>
          <a:p>
            <a:pPr marL="0" indent="0">
              <a:buNone/>
            </a:pPr>
            <a:endParaRPr lang="en-US" dirty="0"/>
          </a:p>
        </p:txBody>
      </p:sp>
      <p:sp>
        <p:nvSpPr>
          <p:cNvPr id="8" name="Title 1">
            <a:extLst>
              <a:ext uri="{FF2B5EF4-FFF2-40B4-BE49-F238E27FC236}">
                <a16:creationId xmlns:a16="http://schemas.microsoft.com/office/drawing/2014/main" id="{65F6665C-77DB-4220-1457-18B4BF66F361}"/>
              </a:ext>
            </a:extLst>
          </p:cNvPr>
          <p:cNvSpPr>
            <a:spLocks noGrp="1"/>
          </p:cNvSpPr>
          <p:nvPr>
            <p:ph type="title"/>
          </p:nvPr>
        </p:nvSpPr>
        <p:spPr>
          <a:xfrm>
            <a:off x="127322" y="-1116360"/>
            <a:ext cx="12191999" cy="1956841"/>
          </a:xfrm>
        </p:spPr>
        <p:txBody>
          <a:bodyPr anchor="b">
            <a:normAutofit/>
          </a:bodyPr>
          <a:lstStyle/>
          <a:p>
            <a:r>
              <a:rPr lang="en-US" sz="3200" dirty="0"/>
              <a:t>14. Cancer registries help understand how complex cancer is</a:t>
            </a:r>
          </a:p>
        </p:txBody>
      </p:sp>
      <p:cxnSp>
        <p:nvCxnSpPr>
          <p:cNvPr id="9" name="Straight Connector 8">
            <a:extLst>
              <a:ext uri="{FF2B5EF4-FFF2-40B4-BE49-F238E27FC236}">
                <a16:creationId xmlns:a16="http://schemas.microsoft.com/office/drawing/2014/main" id="{24E78CB2-F994-F7A8-53B2-9F72FD1B84A0}"/>
              </a:ext>
            </a:extLst>
          </p:cNvPr>
          <p:cNvCxnSpPr>
            <a:cxnSpLocks/>
          </p:cNvCxnSpPr>
          <p:nvPr/>
        </p:nvCxnSpPr>
        <p:spPr>
          <a:xfrm flipV="1">
            <a:off x="318984" y="933706"/>
            <a:ext cx="11410674" cy="11668"/>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pic>
        <p:nvPicPr>
          <p:cNvPr id="2" name="Picture 2">
            <a:extLst>
              <a:ext uri="{FF2B5EF4-FFF2-40B4-BE49-F238E27FC236}">
                <a16:creationId xmlns:a16="http://schemas.microsoft.com/office/drawing/2014/main" id="{B4AE840B-D121-2B6C-7B2D-6C073A07AA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4572" y="2090840"/>
            <a:ext cx="6276412" cy="315700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4D8B209-0143-6C95-84B2-EC3617DD4B20}"/>
              </a:ext>
            </a:extLst>
          </p:cNvPr>
          <p:cNvSpPr txBox="1"/>
          <p:nvPr/>
        </p:nvSpPr>
        <p:spPr>
          <a:xfrm>
            <a:off x="0" y="6607030"/>
            <a:ext cx="10911840" cy="276999"/>
          </a:xfrm>
          <a:prstGeom prst="rect">
            <a:avLst/>
          </a:prstGeom>
          <a:noFill/>
        </p:spPr>
        <p:txBody>
          <a:bodyPr wrap="square">
            <a:spAutoFit/>
          </a:bodyPr>
          <a:lstStyle/>
          <a:p>
            <a:r>
              <a:rPr lang="en-US" sz="1200" dirty="0"/>
              <a:t>U01CA287036 – PI Haiman - </a:t>
            </a:r>
            <a:r>
              <a:rPr lang="en-US" sz="1200" b="1" dirty="0"/>
              <a:t>Identifying factors associated with prostate cancer progression and survival in African American men: The RESPOND Cohort</a:t>
            </a:r>
            <a:endParaRPr lang="en-US" sz="1200" dirty="0"/>
          </a:p>
        </p:txBody>
      </p:sp>
      <p:cxnSp>
        <p:nvCxnSpPr>
          <p:cNvPr id="11" name="Straight Connector 10">
            <a:extLst>
              <a:ext uri="{FF2B5EF4-FFF2-40B4-BE49-F238E27FC236}">
                <a16:creationId xmlns:a16="http://schemas.microsoft.com/office/drawing/2014/main" id="{1938402E-0072-DD6A-F86E-1924EFD7D5DC}"/>
              </a:ext>
            </a:extLst>
          </p:cNvPr>
          <p:cNvCxnSpPr>
            <a:cxnSpLocks/>
          </p:cNvCxnSpPr>
          <p:nvPr/>
        </p:nvCxnSpPr>
        <p:spPr>
          <a:xfrm>
            <a:off x="99060" y="6435660"/>
            <a:ext cx="11879580" cy="4207"/>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07593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EFE37-5D02-5AA0-3119-6C8ABDCAFCD6}"/>
              </a:ext>
            </a:extLst>
          </p:cNvPr>
          <p:cNvSpPr>
            <a:spLocks noGrp="1"/>
          </p:cNvSpPr>
          <p:nvPr>
            <p:ph type="title"/>
          </p:nvPr>
        </p:nvSpPr>
        <p:spPr>
          <a:xfrm>
            <a:off x="7620" y="-118966"/>
            <a:ext cx="12184380" cy="1325563"/>
          </a:xfrm>
        </p:spPr>
        <p:txBody>
          <a:bodyPr>
            <a:normAutofit/>
          </a:bodyPr>
          <a:lstStyle/>
          <a:p>
            <a:pPr algn="ctr"/>
            <a:r>
              <a:rPr lang="en-US" sz="3500" dirty="0"/>
              <a:t>15. Cancer registry data is cited in key clinical guidelines</a:t>
            </a:r>
          </a:p>
        </p:txBody>
      </p:sp>
      <p:sp>
        <p:nvSpPr>
          <p:cNvPr id="3" name="Content Placeholder 2">
            <a:extLst>
              <a:ext uri="{FF2B5EF4-FFF2-40B4-BE49-F238E27FC236}">
                <a16:creationId xmlns:a16="http://schemas.microsoft.com/office/drawing/2014/main" id="{1B1BB41F-30BB-F7B6-DEF0-F5ADEBDCB123}"/>
              </a:ext>
            </a:extLst>
          </p:cNvPr>
          <p:cNvSpPr>
            <a:spLocks noGrp="1"/>
          </p:cNvSpPr>
          <p:nvPr>
            <p:ph idx="1"/>
          </p:nvPr>
        </p:nvSpPr>
        <p:spPr>
          <a:xfrm>
            <a:off x="289560" y="1350030"/>
            <a:ext cx="11597640" cy="5152735"/>
          </a:xfrm>
        </p:spPr>
        <p:txBody>
          <a:bodyPr>
            <a:normAutofit fontScale="70000" lnSpcReduction="20000"/>
          </a:bodyPr>
          <a:lstStyle/>
          <a:p>
            <a:pPr indent="-282575">
              <a:lnSpc>
                <a:spcPct val="120000"/>
              </a:lnSpc>
              <a:spcAft>
                <a:spcPts val="750"/>
              </a:spcAft>
              <a:tabLst>
                <a:tab pos="6851650" algn="l"/>
              </a:tabLst>
            </a:pPr>
            <a:r>
              <a:rPr lang="en-US" sz="4800" dirty="0"/>
              <a:t>Breast cancer screening 	2024</a:t>
            </a:r>
          </a:p>
          <a:p>
            <a:pPr lvl="1">
              <a:lnSpc>
                <a:spcPct val="120000"/>
              </a:lnSpc>
              <a:spcAft>
                <a:spcPts val="750"/>
              </a:spcAft>
            </a:pPr>
            <a:r>
              <a:rPr lang="en-US" sz="3800" dirty="0"/>
              <a:t>All women screen every other year from 40 (vs. start between 40-50)</a:t>
            </a:r>
          </a:p>
          <a:p>
            <a:pPr marL="0" indent="0">
              <a:lnSpc>
                <a:spcPct val="120000"/>
              </a:lnSpc>
              <a:buNone/>
            </a:pPr>
            <a:endParaRPr lang="en-US" sz="2200" dirty="0"/>
          </a:p>
          <a:p>
            <a:pPr indent="-282575">
              <a:lnSpc>
                <a:spcPct val="120000"/>
              </a:lnSpc>
              <a:tabLst>
                <a:tab pos="6851650" algn="l"/>
              </a:tabLst>
            </a:pPr>
            <a:r>
              <a:rPr lang="en-US" sz="4800" dirty="0"/>
              <a:t>Colorectal cancer screening 	2021</a:t>
            </a:r>
          </a:p>
          <a:p>
            <a:pPr lvl="1">
              <a:lnSpc>
                <a:spcPct val="120000"/>
              </a:lnSpc>
            </a:pPr>
            <a:r>
              <a:rPr lang="en-US" sz="3800" dirty="0"/>
              <a:t>Start to screen from 45 (lowered from 50)</a:t>
            </a:r>
          </a:p>
          <a:p>
            <a:pPr>
              <a:lnSpc>
                <a:spcPct val="120000"/>
              </a:lnSpc>
            </a:pPr>
            <a:endParaRPr lang="en-US" sz="1900" b="0" i="0" dirty="0">
              <a:effectLst/>
            </a:endParaRPr>
          </a:p>
          <a:p>
            <a:pPr indent="-282575">
              <a:lnSpc>
                <a:spcPct val="120000"/>
              </a:lnSpc>
              <a:tabLst>
                <a:tab pos="6851650" algn="l"/>
              </a:tabLst>
            </a:pPr>
            <a:r>
              <a:rPr lang="en-US" sz="4800" b="0" i="0" dirty="0">
                <a:effectLst/>
              </a:rPr>
              <a:t>Lung cancer screening </a:t>
            </a:r>
            <a:r>
              <a:rPr lang="en-US" sz="4800" dirty="0"/>
              <a:t>	</a:t>
            </a:r>
            <a:r>
              <a:rPr lang="en-US" sz="4800" b="0" i="0" dirty="0">
                <a:effectLst/>
              </a:rPr>
              <a:t>2021</a:t>
            </a:r>
          </a:p>
          <a:p>
            <a:pPr lvl="1">
              <a:lnSpc>
                <a:spcPct val="120000"/>
              </a:lnSpc>
            </a:pPr>
            <a:r>
              <a:rPr lang="en-US" sz="3800" b="0" i="0" dirty="0">
                <a:effectLst/>
              </a:rPr>
              <a:t>Annual low-dose CT in adults 50-80y with a 20 pack-year smoking history and currently smoke or have quit within past 15 years. </a:t>
            </a:r>
          </a:p>
          <a:p>
            <a:endParaRPr lang="en-US" dirty="0"/>
          </a:p>
        </p:txBody>
      </p:sp>
      <p:sp>
        <p:nvSpPr>
          <p:cNvPr id="5" name="TextBox 4">
            <a:extLst>
              <a:ext uri="{FF2B5EF4-FFF2-40B4-BE49-F238E27FC236}">
                <a16:creationId xmlns:a16="http://schemas.microsoft.com/office/drawing/2014/main" id="{574B495A-1F3C-3F36-FE8D-3C978D0C6D1D}"/>
              </a:ext>
            </a:extLst>
          </p:cNvPr>
          <p:cNvSpPr txBox="1"/>
          <p:nvPr/>
        </p:nvSpPr>
        <p:spPr>
          <a:xfrm>
            <a:off x="0" y="6550223"/>
            <a:ext cx="12184380" cy="307777"/>
          </a:xfrm>
          <a:prstGeom prst="rect">
            <a:avLst/>
          </a:prstGeom>
          <a:noFill/>
        </p:spPr>
        <p:txBody>
          <a:bodyPr wrap="square">
            <a:spAutoFit/>
          </a:bodyPr>
          <a:lstStyle/>
          <a:p>
            <a:r>
              <a:rPr lang="en-US" sz="1400" dirty="0"/>
              <a:t>USPSTF – US Preventive Service Task Force - https://</a:t>
            </a:r>
            <a:r>
              <a:rPr lang="en-US" sz="1400" dirty="0" err="1"/>
              <a:t>www.uspreventiveservicestaskforce.org</a:t>
            </a:r>
            <a:r>
              <a:rPr lang="en-US" sz="1400" dirty="0"/>
              <a:t>/</a:t>
            </a:r>
            <a:r>
              <a:rPr lang="en-US" sz="1400" dirty="0" err="1"/>
              <a:t>uspstf</a:t>
            </a:r>
            <a:r>
              <a:rPr lang="en-US" sz="1400" dirty="0"/>
              <a:t>/recommendation-topics/</a:t>
            </a:r>
            <a:r>
              <a:rPr lang="en-US" sz="1400" dirty="0" err="1"/>
              <a:t>uspstf</a:t>
            </a:r>
            <a:r>
              <a:rPr lang="en-US" sz="1400" dirty="0"/>
              <a:t>-a-and-b-recommendations</a:t>
            </a:r>
          </a:p>
        </p:txBody>
      </p:sp>
      <p:cxnSp>
        <p:nvCxnSpPr>
          <p:cNvPr id="6" name="Straight Connector 5">
            <a:extLst>
              <a:ext uri="{FF2B5EF4-FFF2-40B4-BE49-F238E27FC236}">
                <a16:creationId xmlns:a16="http://schemas.microsoft.com/office/drawing/2014/main" id="{9896AE32-AAB7-1628-8177-F5E5B3B8F488}"/>
              </a:ext>
            </a:extLst>
          </p:cNvPr>
          <p:cNvCxnSpPr/>
          <p:nvPr/>
        </p:nvCxnSpPr>
        <p:spPr>
          <a:xfrm>
            <a:off x="525780" y="1015708"/>
            <a:ext cx="11140440" cy="0"/>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pic>
        <p:nvPicPr>
          <p:cNvPr id="6148" name="Picture 4" descr="Colorectal Cancer | Colorectal Cancer | CDC">
            <a:extLst>
              <a:ext uri="{FF2B5EF4-FFF2-40B4-BE49-F238E27FC236}">
                <a16:creationId xmlns:a16="http://schemas.microsoft.com/office/drawing/2014/main" id="{618F1B69-5F38-CD20-C381-3CAFADBF834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937" r="9021"/>
          <a:stretch>
            <a:fillRect/>
          </a:stretch>
        </p:blipFill>
        <p:spPr bwMode="auto">
          <a:xfrm>
            <a:off x="9687339" y="3084445"/>
            <a:ext cx="1978881" cy="1426332"/>
          </a:xfrm>
          <a:prstGeom prst="rect">
            <a:avLst/>
          </a:prstGeom>
          <a:noFill/>
          <a:ln>
            <a:solidFill>
              <a:srgbClr val="0070C0"/>
            </a:solidFill>
          </a:ln>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8D20EFFA-52F0-AD9D-7BB2-10192B7F5CBB}"/>
              </a:ext>
            </a:extLst>
          </p:cNvPr>
          <p:cNvCxnSpPr>
            <a:cxnSpLocks/>
          </p:cNvCxnSpPr>
          <p:nvPr/>
        </p:nvCxnSpPr>
        <p:spPr>
          <a:xfrm>
            <a:off x="22860" y="6502765"/>
            <a:ext cx="11879580" cy="4207"/>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2617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E5E663-31D2-92A4-BDFF-6CB4A23178F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81E9D6-956B-01B3-65AF-C3EFD3A5BA61}"/>
              </a:ext>
            </a:extLst>
          </p:cNvPr>
          <p:cNvSpPr>
            <a:spLocks noGrp="1"/>
          </p:cNvSpPr>
          <p:nvPr>
            <p:ph idx="1"/>
          </p:nvPr>
        </p:nvSpPr>
        <p:spPr>
          <a:xfrm>
            <a:off x="164660" y="1630355"/>
            <a:ext cx="11894820" cy="4351338"/>
          </a:xfrm>
        </p:spPr>
        <p:txBody>
          <a:bodyPr>
            <a:noAutofit/>
          </a:bodyPr>
          <a:lstStyle/>
          <a:p>
            <a:pPr marL="0" indent="0">
              <a:lnSpc>
                <a:spcPct val="100000"/>
              </a:lnSpc>
              <a:spcBef>
                <a:spcPts val="0"/>
              </a:spcBef>
              <a:buNone/>
            </a:pPr>
            <a:r>
              <a:rPr lang="en-US" sz="2600" dirty="0"/>
              <a:t>Skin cancer: screening  									2023</a:t>
            </a:r>
          </a:p>
          <a:p>
            <a:pPr marL="0" indent="0">
              <a:lnSpc>
                <a:spcPct val="100000"/>
              </a:lnSpc>
              <a:spcBef>
                <a:spcPts val="0"/>
              </a:spcBef>
              <a:buNone/>
            </a:pPr>
            <a:r>
              <a:rPr lang="en-US" sz="2600" dirty="0"/>
              <a:t>Breast Cancer: Medication Use to Reduce Risk 					2019</a:t>
            </a:r>
          </a:p>
          <a:p>
            <a:pPr marL="0" indent="0">
              <a:lnSpc>
                <a:spcPct val="100000"/>
              </a:lnSpc>
              <a:spcBef>
                <a:spcPts val="0"/>
              </a:spcBef>
              <a:buNone/>
            </a:pPr>
            <a:r>
              <a:rPr lang="en-US" sz="2600" dirty="0"/>
              <a:t>BRCA-Related Cancer: Risk assessment, genetic counselling &amp; testing	2019</a:t>
            </a:r>
          </a:p>
          <a:p>
            <a:pPr marL="0" indent="0">
              <a:lnSpc>
                <a:spcPct val="100000"/>
              </a:lnSpc>
              <a:spcBef>
                <a:spcPts val="0"/>
              </a:spcBef>
              <a:buNone/>
            </a:pPr>
            <a:r>
              <a:rPr lang="en-US" sz="2600" dirty="0"/>
              <a:t>Pancreatic Cancer: Screening 								2019</a:t>
            </a:r>
          </a:p>
          <a:p>
            <a:pPr marL="0" indent="0">
              <a:lnSpc>
                <a:spcPct val="100000"/>
              </a:lnSpc>
              <a:spcBef>
                <a:spcPts val="0"/>
              </a:spcBef>
              <a:buNone/>
            </a:pPr>
            <a:r>
              <a:rPr lang="en-US" sz="2600" dirty="0"/>
              <a:t>Cervical Cancer: Screening 								2018</a:t>
            </a:r>
          </a:p>
          <a:p>
            <a:pPr marL="0" indent="0">
              <a:lnSpc>
                <a:spcPct val="100000"/>
              </a:lnSpc>
              <a:spcBef>
                <a:spcPts val="0"/>
              </a:spcBef>
              <a:buNone/>
            </a:pPr>
            <a:r>
              <a:rPr lang="en-US" sz="2600" dirty="0"/>
              <a:t>Prostate Cancer: Screening 								2018</a:t>
            </a:r>
          </a:p>
          <a:p>
            <a:pPr marL="0" indent="0">
              <a:lnSpc>
                <a:spcPct val="100000"/>
              </a:lnSpc>
              <a:spcBef>
                <a:spcPts val="0"/>
              </a:spcBef>
              <a:buNone/>
            </a:pPr>
            <a:r>
              <a:rPr lang="en-US" sz="2600" dirty="0"/>
              <a:t>Skin Cancer Prevention: Behavioral Counseling 					2018</a:t>
            </a:r>
          </a:p>
          <a:p>
            <a:pPr marL="0" indent="0">
              <a:lnSpc>
                <a:spcPct val="100000"/>
              </a:lnSpc>
              <a:spcBef>
                <a:spcPts val="0"/>
              </a:spcBef>
              <a:buNone/>
            </a:pPr>
            <a:r>
              <a:rPr lang="en-US" sz="2600" dirty="0"/>
              <a:t>Ovarian Cancer: Screening 								2018</a:t>
            </a:r>
          </a:p>
          <a:p>
            <a:pPr marL="0" indent="0">
              <a:lnSpc>
                <a:spcPct val="100000"/>
              </a:lnSpc>
              <a:spcBef>
                <a:spcPts val="0"/>
              </a:spcBef>
              <a:buNone/>
            </a:pPr>
            <a:r>
              <a:rPr lang="en-US" sz="2600" dirty="0"/>
              <a:t>Thyroid Cancer: Screening 								2017</a:t>
            </a:r>
          </a:p>
          <a:p>
            <a:pPr marL="0" indent="0">
              <a:lnSpc>
                <a:spcPct val="100000"/>
              </a:lnSpc>
              <a:spcBef>
                <a:spcPts val="0"/>
              </a:spcBef>
              <a:buNone/>
            </a:pPr>
            <a:r>
              <a:rPr lang="en-US" sz="2600" dirty="0"/>
              <a:t>Oral Cancer: Screening 									2013</a:t>
            </a:r>
          </a:p>
        </p:txBody>
      </p:sp>
      <p:cxnSp>
        <p:nvCxnSpPr>
          <p:cNvPr id="7" name="Straight Connector 6">
            <a:extLst>
              <a:ext uri="{FF2B5EF4-FFF2-40B4-BE49-F238E27FC236}">
                <a16:creationId xmlns:a16="http://schemas.microsoft.com/office/drawing/2014/main" id="{D2ADD50F-BDB3-0AE5-C90A-06D2B8D0AF1F}"/>
              </a:ext>
            </a:extLst>
          </p:cNvPr>
          <p:cNvCxnSpPr/>
          <p:nvPr/>
        </p:nvCxnSpPr>
        <p:spPr>
          <a:xfrm>
            <a:off x="525780" y="1128335"/>
            <a:ext cx="11140440" cy="0"/>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pic>
        <p:nvPicPr>
          <p:cNvPr id="7174" name="Picture 6" descr="a family under a large umbrella on the beach">
            <a:extLst>
              <a:ext uri="{FF2B5EF4-FFF2-40B4-BE49-F238E27FC236}">
                <a16:creationId xmlns:a16="http://schemas.microsoft.com/office/drawing/2014/main" id="{D222A332-BFCC-7B53-B1F4-DC859CEECA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860" y="3776869"/>
            <a:ext cx="2881887" cy="1621061"/>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0DE92205-DACD-A664-E584-8B4E887F3E75}"/>
              </a:ext>
            </a:extLst>
          </p:cNvPr>
          <p:cNvCxnSpPr>
            <a:cxnSpLocks/>
          </p:cNvCxnSpPr>
          <p:nvPr/>
        </p:nvCxnSpPr>
        <p:spPr>
          <a:xfrm>
            <a:off x="99060" y="6236874"/>
            <a:ext cx="11879580" cy="4207"/>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837E1F8-0DE6-6D6C-3405-221849B6F48C}"/>
              </a:ext>
            </a:extLst>
          </p:cNvPr>
          <p:cNvSpPr txBox="1"/>
          <p:nvPr/>
        </p:nvSpPr>
        <p:spPr>
          <a:xfrm>
            <a:off x="59636" y="6286485"/>
            <a:ext cx="12184380" cy="954107"/>
          </a:xfrm>
          <a:prstGeom prst="rect">
            <a:avLst/>
          </a:prstGeom>
          <a:noFill/>
        </p:spPr>
        <p:txBody>
          <a:bodyPr wrap="square">
            <a:spAutoFit/>
          </a:bodyPr>
          <a:lstStyle/>
          <a:p>
            <a:r>
              <a:rPr lang="en-US" sz="1400" dirty="0"/>
              <a:t>USPSTF – US Preventive Service Task Force     https://</a:t>
            </a:r>
            <a:r>
              <a:rPr lang="en-US" sz="1400" dirty="0" err="1"/>
              <a:t>www.uspreventiveservicestaskforce.org</a:t>
            </a:r>
            <a:r>
              <a:rPr lang="en-US" sz="1400" dirty="0"/>
              <a:t>/</a:t>
            </a:r>
            <a:r>
              <a:rPr lang="en-US" sz="1400" dirty="0" err="1"/>
              <a:t>uspstf</a:t>
            </a:r>
            <a:r>
              <a:rPr lang="en-US" sz="1400" dirty="0"/>
              <a:t>/recommendation-topics/</a:t>
            </a:r>
            <a:r>
              <a:rPr lang="en-US" sz="1400" dirty="0" err="1"/>
              <a:t>uspstf</a:t>
            </a:r>
            <a:r>
              <a:rPr lang="en-US" sz="1400" dirty="0"/>
              <a:t>-a-and-b-recommendations</a:t>
            </a:r>
          </a:p>
          <a:p>
            <a:r>
              <a:rPr lang="en-US" sz="1400" dirty="0"/>
              <a:t>https://</a:t>
            </a:r>
            <a:r>
              <a:rPr lang="en-US" sz="1400" dirty="0" err="1"/>
              <a:t>www.cdc.gov</a:t>
            </a:r>
            <a:r>
              <a:rPr lang="en-US" sz="1400" dirty="0"/>
              <a:t>/skin-cancer/symptoms/</a:t>
            </a:r>
            <a:r>
              <a:rPr lang="en-US" sz="1400" dirty="0" err="1"/>
              <a:t>index.html</a:t>
            </a:r>
            <a:endParaRPr lang="en-US" sz="1400" dirty="0"/>
          </a:p>
          <a:p>
            <a:endParaRPr lang="en-US" sz="1400" dirty="0"/>
          </a:p>
          <a:p>
            <a:endParaRPr lang="en-US" sz="1400" dirty="0"/>
          </a:p>
        </p:txBody>
      </p:sp>
      <p:sp>
        <p:nvSpPr>
          <p:cNvPr id="2" name="Title 1">
            <a:extLst>
              <a:ext uri="{FF2B5EF4-FFF2-40B4-BE49-F238E27FC236}">
                <a16:creationId xmlns:a16="http://schemas.microsoft.com/office/drawing/2014/main" id="{94D70B70-71F0-2D7D-FCE1-26AC42D59782}"/>
              </a:ext>
            </a:extLst>
          </p:cNvPr>
          <p:cNvSpPr>
            <a:spLocks noGrp="1"/>
          </p:cNvSpPr>
          <p:nvPr>
            <p:ph type="title"/>
          </p:nvPr>
        </p:nvSpPr>
        <p:spPr>
          <a:xfrm>
            <a:off x="7620" y="-118966"/>
            <a:ext cx="12184380" cy="1325563"/>
          </a:xfrm>
        </p:spPr>
        <p:txBody>
          <a:bodyPr>
            <a:normAutofit/>
          </a:bodyPr>
          <a:lstStyle/>
          <a:p>
            <a:pPr algn="ctr"/>
            <a:r>
              <a:rPr lang="en-US" sz="3500" dirty="0"/>
              <a:t>15. Cancer registry data is cited in key clinical guidelines</a:t>
            </a:r>
          </a:p>
        </p:txBody>
      </p:sp>
    </p:spTree>
    <p:extLst>
      <p:ext uri="{BB962C8B-B14F-4D97-AF65-F5344CB8AC3E}">
        <p14:creationId xmlns:p14="http://schemas.microsoft.com/office/powerpoint/2010/main" val="34676070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41E3A6-DBE7-C8FD-6184-03CF2D521737}"/>
              </a:ext>
            </a:extLst>
          </p:cNvPr>
          <p:cNvSpPr>
            <a:spLocks noGrp="1"/>
          </p:cNvSpPr>
          <p:nvPr>
            <p:ph idx="1"/>
          </p:nvPr>
        </p:nvSpPr>
        <p:spPr>
          <a:xfrm>
            <a:off x="8302264" y="2183463"/>
            <a:ext cx="3505423" cy="4132772"/>
          </a:xfrm>
        </p:spPr>
        <p:txBody>
          <a:bodyPr>
            <a:noAutofit/>
          </a:bodyPr>
          <a:lstStyle/>
          <a:p>
            <a:pPr marL="0" indent="0">
              <a:buNone/>
            </a:pPr>
            <a:endParaRPr lang="en-US" sz="2700" dirty="0"/>
          </a:p>
          <a:p>
            <a:pPr marL="0" indent="0">
              <a:buNone/>
            </a:pPr>
            <a:r>
              <a:rPr lang="en-US" sz="2700" dirty="0">
                <a:solidFill>
                  <a:schemeClr val="accent1"/>
                </a:solidFill>
              </a:rPr>
              <a:t>EXAMPLE</a:t>
            </a:r>
          </a:p>
          <a:p>
            <a:pPr marL="0" indent="0">
              <a:buNone/>
            </a:pPr>
            <a:r>
              <a:rPr lang="en-US" dirty="0"/>
              <a:t>Breast cancer mortality has fallen by 42% since 1990</a:t>
            </a:r>
          </a:p>
        </p:txBody>
      </p:sp>
      <p:sp>
        <p:nvSpPr>
          <p:cNvPr id="4" name="Title 1">
            <a:extLst>
              <a:ext uri="{FF2B5EF4-FFF2-40B4-BE49-F238E27FC236}">
                <a16:creationId xmlns:a16="http://schemas.microsoft.com/office/drawing/2014/main" id="{5DC80FAC-80C0-BCA1-1037-74A835B72C4E}"/>
              </a:ext>
            </a:extLst>
          </p:cNvPr>
          <p:cNvSpPr txBox="1">
            <a:spLocks/>
          </p:cNvSpPr>
          <p:nvPr/>
        </p:nvSpPr>
        <p:spPr>
          <a:xfrm>
            <a:off x="7353300" y="1081969"/>
            <a:ext cx="547535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000" dirty="0">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64ECF495-1812-67C9-FC5E-11E12504D4CC}"/>
              </a:ext>
            </a:extLst>
          </p:cNvPr>
          <p:cNvCxnSpPr>
            <a:cxnSpLocks/>
          </p:cNvCxnSpPr>
          <p:nvPr/>
        </p:nvCxnSpPr>
        <p:spPr>
          <a:xfrm>
            <a:off x="756372" y="1437990"/>
            <a:ext cx="10968782" cy="0"/>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7F07F6A-DD0C-F440-550C-231FB3D2B9CD}"/>
              </a:ext>
            </a:extLst>
          </p:cNvPr>
          <p:cNvSpPr txBox="1"/>
          <p:nvPr/>
        </p:nvSpPr>
        <p:spPr>
          <a:xfrm>
            <a:off x="-2814" y="6486819"/>
            <a:ext cx="10724427" cy="338554"/>
          </a:xfrm>
          <a:prstGeom prst="rect">
            <a:avLst/>
          </a:prstGeom>
          <a:noFill/>
        </p:spPr>
        <p:txBody>
          <a:bodyPr wrap="square">
            <a:spAutoFit/>
          </a:bodyPr>
          <a:lstStyle/>
          <a:p>
            <a:r>
              <a:rPr lang="en-US" sz="1600" dirty="0" err="1"/>
              <a:t>Statecancerprofiles.cancer.gov</a:t>
            </a:r>
            <a:endParaRPr lang="en-US" sz="1600" dirty="0"/>
          </a:p>
        </p:txBody>
      </p:sp>
      <p:cxnSp>
        <p:nvCxnSpPr>
          <p:cNvPr id="19" name="Straight Connector 18">
            <a:extLst>
              <a:ext uri="{FF2B5EF4-FFF2-40B4-BE49-F238E27FC236}">
                <a16:creationId xmlns:a16="http://schemas.microsoft.com/office/drawing/2014/main" id="{5AA058E4-2A4C-9AEB-EB7E-AD41FFF05F77}"/>
              </a:ext>
            </a:extLst>
          </p:cNvPr>
          <p:cNvCxnSpPr>
            <a:cxnSpLocks/>
          </p:cNvCxnSpPr>
          <p:nvPr/>
        </p:nvCxnSpPr>
        <p:spPr>
          <a:xfrm>
            <a:off x="99060" y="6342896"/>
            <a:ext cx="10622553" cy="0"/>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71504BE-2465-A5A8-3438-89D1AF6A5C2E}"/>
              </a:ext>
            </a:extLst>
          </p:cNvPr>
          <p:cNvSpPr txBox="1"/>
          <p:nvPr/>
        </p:nvSpPr>
        <p:spPr>
          <a:xfrm>
            <a:off x="289368" y="93739"/>
            <a:ext cx="11777400" cy="1200329"/>
          </a:xfrm>
          <a:prstGeom prst="rect">
            <a:avLst/>
          </a:prstGeom>
          <a:noFill/>
        </p:spPr>
        <p:txBody>
          <a:bodyPr wrap="square" rtlCol="0">
            <a:spAutoFit/>
          </a:bodyPr>
          <a:lstStyle/>
          <a:p>
            <a:pPr algn="ctr"/>
            <a:r>
              <a:rPr lang="en-US" sz="3600" dirty="0">
                <a:latin typeface="Arial" panose="020B0604020202020204" pitchFamily="34" charset="0"/>
                <a:cs typeface="Arial" panose="020B0604020202020204" pitchFamily="34" charset="0"/>
              </a:rPr>
              <a:t>16. Cancer registries show you if we are winning           the fight against each type of cancer</a:t>
            </a:r>
          </a:p>
        </p:txBody>
      </p:sp>
      <p:pic>
        <p:nvPicPr>
          <p:cNvPr id="2" name="Picture 1">
            <a:extLst>
              <a:ext uri="{FF2B5EF4-FFF2-40B4-BE49-F238E27FC236}">
                <a16:creationId xmlns:a16="http://schemas.microsoft.com/office/drawing/2014/main" id="{DD4FA31C-0343-D298-6443-0D41A003E8E5}"/>
              </a:ext>
            </a:extLst>
          </p:cNvPr>
          <p:cNvPicPr>
            <a:picLocks noChangeAspect="1"/>
          </p:cNvPicPr>
          <p:nvPr/>
        </p:nvPicPr>
        <p:blipFill>
          <a:blip r:embed="rId3"/>
          <a:srcRect t="10208" r="10222" b="27682"/>
          <a:stretch>
            <a:fillRect/>
          </a:stretch>
        </p:blipFill>
        <p:spPr>
          <a:xfrm>
            <a:off x="565870" y="1965530"/>
            <a:ext cx="6977932" cy="3849827"/>
          </a:xfrm>
          <a:prstGeom prst="rect">
            <a:avLst/>
          </a:prstGeom>
        </p:spPr>
      </p:pic>
    </p:spTree>
    <p:extLst>
      <p:ext uri="{BB962C8B-B14F-4D97-AF65-F5344CB8AC3E}">
        <p14:creationId xmlns:p14="http://schemas.microsoft.com/office/powerpoint/2010/main" val="15237158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0F8055-5B6F-0617-6302-AF209742CBE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AB1B21-6E02-F188-CF1A-42A2159EC634}"/>
              </a:ext>
            </a:extLst>
          </p:cNvPr>
          <p:cNvSpPr>
            <a:spLocks noGrp="1"/>
          </p:cNvSpPr>
          <p:nvPr>
            <p:ph idx="1"/>
          </p:nvPr>
        </p:nvSpPr>
        <p:spPr>
          <a:xfrm>
            <a:off x="146960" y="2400759"/>
            <a:ext cx="7843213" cy="4351338"/>
          </a:xfrm>
        </p:spPr>
        <p:txBody>
          <a:bodyPr/>
          <a:lstStyle/>
          <a:p>
            <a:r>
              <a:rPr lang="en-US" dirty="0"/>
              <a:t>Despite decline in overall colorectal cancer mortality rate (2013-2035), there are opposite trends for colon       and rectal cancer</a:t>
            </a:r>
          </a:p>
          <a:p>
            <a:endParaRPr lang="en-US" dirty="0"/>
          </a:p>
          <a:p>
            <a:r>
              <a:rPr lang="en-US" dirty="0"/>
              <a:t>The number of rectal cancer deaths will double by 2035 in the U.S.</a:t>
            </a:r>
          </a:p>
        </p:txBody>
      </p:sp>
      <p:pic>
        <p:nvPicPr>
          <p:cNvPr id="6146" name="Picture 2" descr="Details are in the caption following the image">
            <a:extLst>
              <a:ext uri="{FF2B5EF4-FFF2-40B4-BE49-F238E27FC236}">
                <a16:creationId xmlns:a16="http://schemas.microsoft.com/office/drawing/2014/main" id="{1489340A-4199-BE3E-AF19-8AE33490B6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915" t="75922" r="6453" b="3522"/>
          <a:stretch/>
        </p:blipFill>
        <p:spPr bwMode="auto">
          <a:xfrm>
            <a:off x="9173565" y="3431532"/>
            <a:ext cx="2972715" cy="339469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Details are in the caption following the image">
            <a:extLst>
              <a:ext uri="{FF2B5EF4-FFF2-40B4-BE49-F238E27FC236}">
                <a16:creationId xmlns:a16="http://schemas.microsoft.com/office/drawing/2014/main" id="{9C6632B6-96C4-FB79-9587-BE50AD3C737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3425" t="75633" r="6452" b="3559"/>
          <a:stretch/>
        </p:blipFill>
        <p:spPr bwMode="auto">
          <a:xfrm>
            <a:off x="9173565" y="21264"/>
            <a:ext cx="2972715" cy="339469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9C987DA-5DDA-6162-3B28-A5A43526CA4F}"/>
              </a:ext>
            </a:extLst>
          </p:cNvPr>
          <p:cNvSpPr txBox="1"/>
          <p:nvPr/>
        </p:nvSpPr>
        <p:spPr>
          <a:xfrm rot="16200000">
            <a:off x="6202996" y="2753638"/>
            <a:ext cx="5449889" cy="369332"/>
          </a:xfrm>
          <a:prstGeom prst="rect">
            <a:avLst/>
          </a:prstGeom>
          <a:noFill/>
        </p:spPr>
        <p:txBody>
          <a:bodyPr wrap="square" rtlCol="0">
            <a:spAutoFit/>
          </a:bodyPr>
          <a:lstStyle/>
          <a:p>
            <a:r>
              <a:rPr lang="en-US" dirty="0"/>
              <a:t>Age-standardized mortality/100,000/year</a:t>
            </a:r>
          </a:p>
        </p:txBody>
      </p:sp>
      <p:sp>
        <p:nvSpPr>
          <p:cNvPr id="5" name="TextBox 4">
            <a:extLst>
              <a:ext uri="{FF2B5EF4-FFF2-40B4-BE49-F238E27FC236}">
                <a16:creationId xmlns:a16="http://schemas.microsoft.com/office/drawing/2014/main" id="{A345ACD6-98B6-949B-5388-8E209FD3C792}"/>
              </a:ext>
            </a:extLst>
          </p:cNvPr>
          <p:cNvSpPr txBox="1"/>
          <p:nvPr/>
        </p:nvSpPr>
        <p:spPr>
          <a:xfrm>
            <a:off x="9903896" y="1169591"/>
            <a:ext cx="1511818" cy="369332"/>
          </a:xfrm>
          <a:prstGeom prst="rect">
            <a:avLst/>
          </a:prstGeom>
          <a:solidFill>
            <a:schemeClr val="tx1"/>
          </a:solidFill>
          <a:ln>
            <a:solidFill>
              <a:schemeClr val="bg1"/>
            </a:solidFill>
          </a:ln>
        </p:spPr>
        <p:txBody>
          <a:bodyPr wrap="square" rtlCol="0">
            <a:spAutoFit/>
          </a:bodyPr>
          <a:lstStyle/>
          <a:p>
            <a:r>
              <a:rPr lang="en-US" dirty="0">
                <a:solidFill>
                  <a:schemeClr val="bg1"/>
                </a:solidFill>
              </a:rPr>
              <a:t>Colon cancer</a:t>
            </a:r>
          </a:p>
        </p:txBody>
      </p:sp>
      <p:cxnSp>
        <p:nvCxnSpPr>
          <p:cNvPr id="7" name="Straight Connector 6">
            <a:extLst>
              <a:ext uri="{FF2B5EF4-FFF2-40B4-BE49-F238E27FC236}">
                <a16:creationId xmlns:a16="http://schemas.microsoft.com/office/drawing/2014/main" id="{8D962461-970E-4C99-7249-C0B4BB7AADEB}"/>
              </a:ext>
            </a:extLst>
          </p:cNvPr>
          <p:cNvCxnSpPr>
            <a:cxnSpLocks/>
          </p:cNvCxnSpPr>
          <p:nvPr/>
        </p:nvCxnSpPr>
        <p:spPr>
          <a:xfrm>
            <a:off x="182880" y="1478997"/>
            <a:ext cx="6648226" cy="0"/>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7DC0AE9-0C1D-1535-31A1-1CB8B39E186E}"/>
              </a:ext>
            </a:extLst>
          </p:cNvPr>
          <p:cNvSpPr txBox="1"/>
          <p:nvPr/>
        </p:nvSpPr>
        <p:spPr>
          <a:xfrm>
            <a:off x="0" y="6459974"/>
            <a:ext cx="6149788" cy="369332"/>
          </a:xfrm>
          <a:prstGeom prst="rect">
            <a:avLst/>
          </a:prstGeom>
          <a:noFill/>
        </p:spPr>
        <p:txBody>
          <a:bodyPr wrap="square">
            <a:spAutoFit/>
          </a:bodyPr>
          <a:lstStyle/>
          <a:p>
            <a:pPr algn="l">
              <a:buNone/>
            </a:pPr>
            <a:r>
              <a:rPr lang="en-US" dirty="0"/>
              <a:t>Araghi et al. </a:t>
            </a:r>
            <a:r>
              <a:rPr lang="en-US" b="0" i="0" dirty="0">
                <a:effectLst/>
                <a:latin typeface="system-ui"/>
              </a:rPr>
              <a:t>Int J Cancer. 2019 Jun 15;144(12):2992-3000</a:t>
            </a:r>
          </a:p>
        </p:txBody>
      </p:sp>
      <p:sp>
        <p:nvSpPr>
          <p:cNvPr id="8" name="Up Arrow 7">
            <a:extLst>
              <a:ext uri="{FF2B5EF4-FFF2-40B4-BE49-F238E27FC236}">
                <a16:creationId xmlns:a16="http://schemas.microsoft.com/office/drawing/2014/main" id="{A5152B76-CBB2-95BC-BD90-024551E42544}"/>
              </a:ext>
            </a:extLst>
          </p:cNvPr>
          <p:cNvSpPr/>
          <p:nvPr/>
        </p:nvSpPr>
        <p:spPr>
          <a:xfrm flipH="1">
            <a:off x="6409754" y="3221446"/>
            <a:ext cx="448235" cy="519953"/>
          </a:xfrm>
          <a:prstGeom prst="upArrow">
            <a:avLst>
              <a:gd name="adj1" fmla="val 50000"/>
              <a:gd name="adj2" fmla="val 78000"/>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Up Arrow 10">
            <a:extLst>
              <a:ext uri="{FF2B5EF4-FFF2-40B4-BE49-F238E27FC236}">
                <a16:creationId xmlns:a16="http://schemas.microsoft.com/office/drawing/2014/main" id="{835A484C-8A40-5EDF-39E0-6FD62AABE719}"/>
              </a:ext>
            </a:extLst>
          </p:cNvPr>
          <p:cNvSpPr/>
          <p:nvPr/>
        </p:nvSpPr>
        <p:spPr>
          <a:xfrm rot="10800000" flipH="1">
            <a:off x="2997736" y="3239375"/>
            <a:ext cx="448235" cy="519953"/>
          </a:xfrm>
          <a:prstGeom prst="upArrow">
            <a:avLst>
              <a:gd name="adj1" fmla="val 50000"/>
              <a:gd name="adj2" fmla="val 78000"/>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C8EA19F1-D4E0-213D-4685-E603C5AB774E}"/>
              </a:ext>
            </a:extLst>
          </p:cNvPr>
          <p:cNvSpPr>
            <a:spLocks noGrp="1"/>
          </p:cNvSpPr>
          <p:nvPr>
            <p:ph type="title"/>
          </p:nvPr>
        </p:nvSpPr>
        <p:spPr>
          <a:xfrm>
            <a:off x="182879" y="213360"/>
            <a:ext cx="6648227" cy="1325563"/>
          </a:xfrm>
        </p:spPr>
        <p:txBody>
          <a:bodyPr>
            <a:normAutofit/>
          </a:bodyPr>
          <a:lstStyle/>
          <a:p>
            <a:r>
              <a:rPr lang="en-US" sz="4000" dirty="0"/>
              <a:t>17. Cancer registries help plan for the future</a:t>
            </a:r>
          </a:p>
        </p:txBody>
      </p:sp>
      <p:sp>
        <p:nvSpPr>
          <p:cNvPr id="2" name="TextBox 1">
            <a:extLst>
              <a:ext uri="{FF2B5EF4-FFF2-40B4-BE49-F238E27FC236}">
                <a16:creationId xmlns:a16="http://schemas.microsoft.com/office/drawing/2014/main" id="{130AECE2-B9CB-9753-17FE-8FF38A3241AA}"/>
              </a:ext>
            </a:extLst>
          </p:cNvPr>
          <p:cNvSpPr txBox="1"/>
          <p:nvPr/>
        </p:nvSpPr>
        <p:spPr>
          <a:xfrm>
            <a:off x="9903896" y="5503743"/>
            <a:ext cx="1511818" cy="369332"/>
          </a:xfrm>
          <a:prstGeom prst="rect">
            <a:avLst/>
          </a:prstGeom>
          <a:solidFill>
            <a:schemeClr val="tx1"/>
          </a:solidFill>
          <a:ln>
            <a:solidFill>
              <a:schemeClr val="bg1"/>
            </a:solidFill>
          </a:ln>
        </p:spPr>
        <p:txBody>
          <a:bodyPr wrap="square" rtlCol="0">
            <a:spAutoFit/>
          </a:bodyPr>
          <a:lstStyle/>
          <a:p>
            <a:r>
              <a:rPr lang="en-US" dirty="0">
                <a:solidFill>
                  <a:schemeClr val="bg1"/>
                </a:solidFill>
              </a:rPr>
              <a:t>Rectal cancer</a:t>
            </a:r>
          </a:p>
        </p:txBody>
      </p:sp>
      <p:cxnSp>
        <p:nvCxnSpPr>
          <p:cNvPr id="6" name="Straight Connector 5">
            <a:extLst>
              <a:ext uri="{FF2B5EF4-FFF2-40B4-BE49-F238E27FC236}">
                <a16:creationId xmlns:a16="http://schemas.microsoft.com/office/drawing/2014/main" id="{0D5EB7C1-6190-EC0E-2DE6-96C0678C2289}"/>
              </a:ext>
            </a:extLst>
          </p:cNvPr>
          <p:cNvCxnSpPr>
            <a:cxnSpLocks/>
          </p:cNvCxnSpPr>
          <p:nvPr/>
        </p:nvCxnSpPr>
        <p:spPr>
          <a:xfrm>
            <a:off x="248373" y="6392439"/>
            <a:ext cx="8494901" cy="0"/>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26580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15251-9554-8FCD-A26E-A25ED19A18BB}"/>
              </a:ext>
            </a:extLst>
          </p:cNvPr>
          <p:cNvSpPr>
            <a:spLocks noGrp="1"/>
          </p:cNvSpPr>
          <p:nvPr>
            <p:ph type="title"/>
          </p:nvPr>
        </p:nvSpPr>
        <p:spPr>
          <a:xfrm>
            <a:off x="182880" y="21197"/>
            <a:ext cx="11826240" cy="1325563"/>
          </a:xfrm>
        </p:spPr>
        <p:txBody>
          <a:bodyPr>
            <a:normAutofit/>
          </a:bodyPr>
          <a:lstStyle/>
          <a:p>
            <a:pPr algn="ctr"/>
            <a:r>
              <a:rPr lang="en-US" sz="4000" dirty="0"/>
              <a:t>17. Cancer registries help plan for the future</a:t>
            </a:r>
          </a:p>
        </p:txBody>
      </p:sp>
      <p:sp>
        <p:nvSpPr>
          <p:cNvPr id="3" name="Content Placeholder 2">
            <a:extLst>
              <a:ext uri="{FF2B5EF4-FFF2-40B4-BE49-F238E27FC236}">
                <a16:creationId xmlns:a16="http://schemas.microsoft.com/office/drawing/2014/main" id="{30E796FD-CB3A-DA0F-AB47-23A909BBF856}"/>
              </a:ext>
            </a:extLst>
          </p:cNvPr>
          <p:cNvSpPr>
            <a:spLocks noGrp="1"/>
          </p:cNvSpPr>
          <p:nvPr>
            <p:ph idx="1"/>
          </p:nvPr>
        </p:nvSpPr>
        <p:spPr>
          <a:xfrm>
            <a:off x="94093" y="1373519"/>
            <a:ext cx="12097907" cy="4948747"/>
          </a:xfrm>
        </p:spPr>
        <p:txBody>
          <a:bodyPr>
            <a:normAutofit/>
          </a:bodyPr>
          <a:lstStyle/>
          <a:p>
            <a:pPr marL="0" indent="0">
              <a:buNone/>
            </a:pPr>
            <a:r>
              <a:rPr lang="en-US" dirty="0"/>
              <a:t>But national and state cancer patterns are not necessarily the same</a:t>
            </a:r>
          </a:p>
          <a:p>
            <a:pPr marL="0" indent="0">
              <a:buNone/>
            </a:pPr>
            <a:endParaRPr lang="en-US" dirty="0">
              <a:solidFill>
                <a:srgbClr val="00B0F0"/>
              </a:solidFill>
            </a:endParaRPr>
          </a:p>
          <a:p>
            <a:pPr marL="0" indent="0">
              <a:buNone/>
            </a:pPr>
            <a:endParaRPr lang="en-US" dirty="0">
              <a:solidFill>
                <a:srgbClr val="00B0F0"/>
              </a:solidFill>
            </a:endParaRPr>
          </a:p>
          <a:p>
            <a:pPr marL="0" indent="0">
              <a:buNone/>
            </a:pPr>
            <a:endParaRPr lang="en-US" dirty="0">
              <a:solidFill>
                <a:srgbClr val="00B0F0"/>
              </a:solidFill>
            </a:endParaRPr>
          </a:p>
          <a:p>
            <a:pPr marL="0" indent="0">
              <a:buNone/>
            </a:pPr>
            <a:r>
              <a:rPr lang="en-US" dirty="0">
                <a:solidFill>
                  <a:schemeClr val="accent1"/>
                </a:solidFill>
              </a:rPr>
              <a:t>EXAMPLE</a:t>
            </a:r>
          </a:p>
          <a:p>
            <a:pPr marL="409575" lvl="1" indent="-277813"/>
            <a:r>
              <a:rPr lang="en-US" sz="2000" dirty="0"/>
              <a:t>US liver cancer is decreasing by 1.2% each year</a:t>
            </a:r>
          </a:p>
          <a:p>
            <a:pPr marL="409575" lvl="1" indent="-277813"/>
            <a:r>
              <a:rPr lang="en-US" sz="2000" dirty="0"/>
              <a:t>But in Maine, it’s increasing by 2.7%</a:t>
            </a:r>
          </a:p>
          <a:p>
            <a:endParaRPr lang="en-US" dirty="0"/>
          </a:p>
          <a:p>
            <a:pPr marL="0" indent="0">
              <a:buNone/>
            </a:pPr>
            <a:endParaRPr lang="en-US" dirty="0"/>
          </a:p>
          <a:p>
            <a:pPr marL="0" indent="0">
              <a:buNone/>
            </a:pPr>
            <a:r>
              <a:rPr lang="en-US" sz="2600" dirty="0">
                <a:solidFill>
                  <a:schemeClr val="accent1"/>
                </a:solidFill>
              </a:rPr>
              <a:t>Every state must have a cancer registry</a:t>
            </a:r>
          </a:p>
        </p:txBody>
      </p:sp>
      <p:cxnSp>
        <p:nvCxnSpPr>
          <p:cNvPr id="7" name="Straight Connector 6">
            <a:extLst>
              <a:ext uri="{FF2B5EF4-FFF2-40B4-BE49-F238E27FC236}">
                <a16:creationId xmlns:a16="http://schemas.microsoft.com/office/drawing/2014/main" id="{AC5F4FBB-B888-CABE-964C-F3183B029EDF}"/>
              </a:ext>
            </a:extLst>
          </p:cNvPr>
          <p:cNvCxnSpPr>
            <a:cxnSpLocks/>
          </p:cNvCxnSpPr>
          <p:nvPr/>
        </p:nvCxnSpPr>
        <p:spPr>
          <a:xfrm>
            <a:off x="182880" y="1095217"/>
            <a:ext cx="11717572" cy="0"/>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CC527072-E465-41BA-D982-DBF8E397AD63}"/>
              </a:ext>
            </a:extLst>
          </p:cNvPr>
          <p:cNvSpPr txBox="1"/>
          <p:nvPr/>
        </p:nvSpPr>
        <p:spPr>
          <a:xfrm>
            <a:off x="-2814" y="6519446"/>
            <a:ext cx="10724427" cy="338554"/>
          </a:xfrm>
          <a:prstGeom prst="rect">
            <a:avLst/>
          </a:prstGeom>
          <a:noFill/>
        </p:spPr>
        <p:txBody>
          <a:bodyPr wrap="square">
            <a:spAutoFit/>
          </a:bodyPr>
          <a:lstStyle/>
          <a:p>
            <a:r>
              <a:rPr lang="en-US" sz="1600" dirty="0" err="1"/>
              <a:t>Statecancerprofiles.cancer.gov</a:t>
            </a:r>
            <a:endParaRPr lang="en-US" sz="1600" dirty="0"/>
          </a:p>
        </p:txBody>
      </p:sp>
      <p:cxnSp>
        <p:nvCxnSpPr>
          <p:cNvPr id="5" name="Straight Connector 4">
            <a:extLst>
              <a:ext uri="{FF2B5EF4-FFF2-40B4-BE49-F238E27FC236}">
                <a16:creationId xmlns:a16="http://schemas.microsoft.com/office/drawing/2014/main" id="{8C10741F-87A9-E2DA-0104-F306651ECB46}"/>
              </a:ext>
            </a:extLst>
          </p:cNvPr>
          <p:cNvCxnSpPr>
            <a:cxnSpLocks/>
          </p:cNvCxnSpPr>
          <p:nvPr/>
        </p:nvCxnSpPr>
        <p:spPr>
          <a:xfrm>
            <a:off x="145444" y="6528306"/>
            <a:ext cx="10622553" cy="0"/>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95FF12D4-B46D-EEC1-01EA-6C047236EE1B}"/>
              </a:ext>
            </a:extLst>
          </p:cNvPr>
          <p:cNvGrpSpPr/>
          <p:nvPr/>
        </p:nvGrpSpPr>
        <p:grpSpPr>
          <a:xfrm>
            <a:off x="6451598" y="2219948"/>
            <a:ext cx="5557523" cy="3604492"/>
            <a:chOff x="6451598" y="2352468"/>
            <a:chExt cx="5557523" cy="3604492"/>
          </a:xfrm>
        </p:grpSpPr>
        <p:pic>
          <p:nvPicPr>
            <p:cNvPr id="6" name="Picture 5">
              <a:extLst>
                <a:ext uri="{FF2B5EF4-FFF2-40B4-BE49-F238E27FC236}">
                  <a16:creationId xmlns:a16="http://schemas.microsoft.com/office/drawing/2014/main" id="{D1CA4A17-705D-BF4D-2AD7-FDF124D1889B}"/>
                </a:ext>
              </a:extLst>
            </p:cNvPr>
            <p:cNvPicPr>
              <a:picLocks noChangeAspect="1"/>
            </p:cNvPicPr>
            <p:nvPr/>
          </p:nvPicPr>
          <p:blipFill>
            <a:blip r:embed="rId3"/>
            <a:srcRect r="4987" b="24443"/>
            <a:stretch>
              <a:fillRect/>
            </a:stretch>
          </p:blipFill>
          <p:spPr>
            <a:xfrm>
              <a:off x="6451601" y="2352468"/>
              <a:ext cx="5557520" cy="3604492"/>
            </a:xfrm>
            <a:prstGeom prst="rect">
              <a:avLst/>
            </a:prstGeom>
          </p:spPr>
        </p:pic>
        <p:sp>
          <p:nvSpPr>
            <p:cNvPr id="15" name="Rectangle 14">
              <a:extLst>
                <a:ext uri="{FF2B5EF4-FFF2-40B4-BE49-F238E27FC236}">
                  <a16:creationId xmlns:a16="http://schemas.microsoft.com/office/drawing/2014/main" id="{2BA7AFE9-56E2-E60C-A6ED-9D354B697B3F}"/>
                </a:ext>
              </a:extLst>
            </p:cNvPr>
            <p:cNvSpPr/>
            <p:nvPr/>
          </p:nvSpPr>
          <p:spPr>
            <a:xfrm>
              <a:off x="6451598" y="4874994"/>
              <a:ext cx="5557521" cy="270933"/>
            </a:xfrm>
            <a:prstGeom prst="rect">
              <a:avLst/>
            </a:prstGeom>
            <a:noFill/>
            <a:ln w="508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233460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8BF2BA-2BF7-F279-8DE0-97D328E1B1D5}"/>
              </a:ext>
            </a:extLst>
          </p:cNvPr>
          <p:cNvPicPr>
            <a:picLocks noChangeAspect="1"/>
          </p:cNvPicPr>
          <p:nvPr/>
        </p:nvPicPr>
        <p:blipFill>
          <a:blip r:embed="rId3">
            <a:alphaModFix amt="45000"/>
          </a:blip>
          <a:srcRect b="16"/>
          <a:stretch>
            <a:fillRect/>
          </a:stretch>
        </p:blipFill>
        <p:spPr>
          <a:xfrm>
            <a:off x="20" y="-7624"/>
            <a:ext cx="12191981" cy="6887365"/>
          </a:xfrm>
          <a:prstGeom prst="rect">
            <a:avLst/>
          </a:prstGeom>
        </p:spPr>
      </p:pic>
      <p:sp>
        <p:nvSpPr>
          <p:cNvPr id="15" name="Rectangle 14">
            <a:extLst>
              <a:ext uri="{FF2B5EF4-FFF2-40B4-BE49-F238E27FC236}">
                <a16:creationId xmlns:a16="http://schemas.microsoft.com/office/drawing/2014/main" id="{E215E3BD-9BC9-1C27-794B-5C7BD09D7E29}"/>
              </a:ext>
            </a:extLst>
          </p:cNvPr>
          <p:cNvSpPr/>
          <p:nvPr/>
        </p:nvSpPr>
        <p:spPr>
          <a:xfrm>
            <a:off x="0" y="-7622"/>
            <a:ext cx="12192000" cy="6894986"/>
          </a:xfrm>
          <a:prstGeom prst="rect">
            <a:avLst/>
          </a:prstGeom>
          <a:solidFill>
            <a:schemeClr val="bg1">
              <a:alpha val="3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6" name="Title 1">
            <a:extLst>
              <a:ext uri="{FF2B5EF4-FFF2-40B4-BE49-F238E27FC236}">
                <a16:creationId xmlns:a16="http://schemas.microsoft.com/office/drawing/2014/main" id="{5565A691-5E54-7F45-DE6D-84FB5CD6E4FD}"/>
              </a:ext>
            </a:extLst>
          </p:cNvPr>
          <p:cNvSpPr>
            <a:spLocks noGrp="1"/>
          </p:cNvSpPr>
          <p:nvPr>
            <p:ph type="title"/>
          </p:nvPr>
        </p:nvSpPr>
        <p:spPr>
          <a:xfrm>
            <a:off x="0" y="-92075"/>
            <a:ext cx="12192000" cy="1325563"/>
          </a:xfrm>
        </p:spPr>
        <p:txBody>
          <a:bodyPr>
            <a:normAutofit/>
          </a:bodyPr>
          <a:lstStyle/>
          <a:p>
            <a:pPr algn="ctr"/>
            <a:r>
              <a:rPr lang="en-US" sz="3500" dirty="0">
                <a:solidFill>
                  <a:schemeClr val="tx1">
                    <a:lumMod val="95000"/>
                  </a:schemeClr>
                </a:solidFill>
                <a:latin typeface="Arial" panose="020B0604020202020204" pitchFamily="34" charset="0"/>
                <a:cs typeface="Arial" panose="020B0604020202020204" pitchFamily="34" charset="0"/>
              </a:rPr>
              <a:t>2. Cancer registries are a cornerstone of cancer research</a:t>
            </a:r>
          </a:p>
        </p:txBody>
      </p:sp>
      <p:sp>
        <p:nvSpPr>
          <p:cNvPr id="17" name="Content Placeholder 2">
            <a:extLst>
              <a:ext uri="{FF2B5EF4-FFF2-40B4-BE49-F238E27FC236}">
                <a16:creationId xmlns:a16="http://schemas.microsoft.com/office/drawing/2014/main" id="{C54882C6-9C81-AB9F-5DEA-F83C8B4FDDB8}"/>
              </a:ext>
            </a:extLst>
          </p:cNvPr>
          <p:cNvSpPr>
            <a:spLocks noGrp="1"/>
          </p:cNvSpPr>
          <p:nvPr>
            <p:ph idx="1"/>
          </p:nvPr>
        </p:nvSpPr>
        <p:spPr>
          <a:xfrm>
            <a:off x="286870" y="1243056"/>
            <a:ext cx="11905129" cy="2514600"/>
          </a:xfrm>
        </p:spPr>
        <p:txBody>
          <a:bodyPr>
            <a:normAutofit/>
          </a:bodyPr>
          <a:lstStyle/>
          <a:p>
            <a:pPr marL="0" indent="0">
              <a:buNone/>
            </a:pPr>
            <a:r>
              <a:rPr lang="en-US" dirty="0"/>
              <a:t>PubMed research publications including “cancer registry/ registries”, “SEER”, or “cancer surveillance”        </a:t>
            </a:r>
            <a:r>
              <a:rPr lang="en-US" b="1" dirty="0">
                <a:solidFill>
                  <a:srgbClr val="00B0F0"/>
                </a:solidFill>
                <a:latin typeface="Arial" panose="020B0604020202020204" pitchFamily="34" charset="0"/>
                <a:cs typeface="Arial" panose="020B0604020202020204" pitchFamily="34" charset="0"/>
              </a:rPr>
              <a:t>42,756 research papers</a:t>
            </a:r>
          </a:p>
          <a:p>
            <a:endParaRPr lang="en-US" sz="1400" b="1" dirty="0">
              <a:solidFill>
                <a:srgbClr val="0070C0"/>
              </a:solidFill>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Even more studies &amp; clinical guidelines cite cancer registry data, covering:</a:t>
            </a:r>
          </a:p>
          <a:p>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6CBF30F1-F57C-5B24-BDFA-E0F0B2700ABD}"/>
              </a:ext>
            </a:extLst>
          </p:cNvPr>
          <p:cNvSpPr txBox="1"/>
          <p:nvPr/>
        </p:nvSpPr>
        <p:spPr>
          <a:xfrm>
            <a:off x="5744406" y="3237518"/>
            <a:ext cx="6350910" cy="4093428"/>
          </a:xfrm>
          <a:prstGeom prst="rect">
            <a:avLst/>
          </a:prstGeom>
          <a:noFill/>
        </p:spPr>
        <p:txBody>
          <a:bodyPr wrap="square" rtlCol="0">
            <a:spAutoFit/>
          </a:bodyPr>
          <a:lstStyle/>
          <a:p>
            <a:pPr marL="468313" lvl="1" indent="-454025">
              <a:buFont typeface="Arial" panose="020B0604020202020204" pitchFamily="34" charset="0"/>
              <a:buChar char="•"/>
            </a:pPr>
            <a:r>
              <a:rPr lang="en-US" sz="2400" dirty="0">
                <a:latin typeface="Arial" panose="020B0604020202020204" pitchFamily="34" charset="0"/>
                <a:cs typeface="Arial" panose="020B0604020202020204" pitchFamily="34" charset="0"/>
              </a:rPr>
              <a:t>Is</a:t>
            </a:r>
            <a:r>
              <a:rPr lang="en-US" sz="26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treatment effective?</a:t>
            </a:r>
          </a:p>
          <a:p>
            <a:pPr marL="468313" lvl="1" indent="-454025">
              <a:buFont typeface="Arial" panose="020B0604020202020204" pitchFamily="34" charset="0"/>
              <a:buChar char="•"/>
            </a:pPr>
            <a:r>
              <a:rPr lang="en-US" sz="2400" dirty="0">
                <a:latin typeface="Arial" panose="020B0604020202020204" pitchFamily="34" charset="0"/>
                <a:cs typeface="Arial" panose="020B0604020202020204" pitchFamily="34" charset="0"/>
              </a:rPr>
              <a:t>Is treatment cost effective?</a:t>
            </a:r>
          </a:p>
          <a:p>
            <a:pPr marL="468313" lvl="1" indent="-454025">
              <a:buFont typeface="Arial" panose="020B0604020202020204" pitchFamily="34" charset="0"/>
              <a:buChar char="•"/>
            </a:pPr>
            <a:r>
              <a:rPr lang="en-US" sz="2400" dirty="0">
                <a:latin typeface="Arial" panose="020B0604020202020204" pitchFamily="34" charset="0"/>
                <a:cs typeface="Arial" panose="020B0604020202020204" pitchFamily="34" charset="0"/>
              </a:rPr>
              <a:t>Developing new treatments</a:t>
            </a:r>
          </a:p>
          <a:p>
            <a:pPr marL="468313" lvl="1" indent="-454025">
              <a:buFont typeface="Arial" panose="020B0604020202020204" pitchFamily="34" charset="0"/>
              <a:buChar char="•"/>
            </a:pPr>
            <a:r>
              <a:rPr lang="en-US" sz="2400" dirty="0">
                <a:latin typeface="Arial" panose="020B0604020202020204" pitchFamily="34" charset="0"/>
                <a:cs typeface="Arial" panose="020B0604020202020204" pitchFamily="34" charset="0"/>
              </a:rPr>
              <a:t>Developing standard treatment guidelines</a:t>
            </a:r>
          </a:p>
          <a:p>
            <a:pPr marL="468313" lvl="1" indent="-454025">
              <a:buFont typeface="Arial" panose="020B0604020202020204" pitchFamily="34" charset="0"/>
              <a:buChar char="•"/>
            </a:pPr>
            <a:r>
              <a:rPr lang="en-US" sz="2400" dirty="0">
                <a:latin typeface="Arial" panose="020B0604020202020204" pitchFamily="34" charset="0"/>
                <a:cs typeface="Arial" panose="020B0604020202020204" pitchFamily="34" charset="0"/>
              </a:rPr>
              <a:t>How long do people live after diagnosis?</a:t>
            </a:r>
          </a:p>
          <a:p>
            <a:pPr marL="468313" lvl="1" indent="-454025">
              <a:buFont typeface="Arial" panose="020B0604020202020204" pitchFamily="34" charset="0"/>
              <a:buChar char="•"/>
            </a:pPr>
            <a:r>
              <a:rPr lang="en-US" sz="2400" dirty="0">
                <a:latin typeface="Arial" panose="020B0604020202020204" pitchFamily="34" charset="0"/>
                <a:cs typeface="Arial" panose="020B0604020202020204" pitchFamily="34" charset="0"/>
              </a:rPr>
              <a:t>Factors predicting good or bad outcomes</a:t>
            </a:r>
          </a:p>
          <a:p>
            <a:pPr marL="468313" lvl="1" indent="-454025">
              <a:buFont typeface="Arial" panose="020B0604020202020204" pitchFamily="34" charset="0"/>
              <a:buChar char="•"/>
            </a:pPr>
            <a:r>
              <a:rPr lang="en-US" sz="2400" dirty="0">
                <a:latin typeface="Arial" panose="020B0604020202020204" pitchFamily="34" charset="0"/>
                <a:cs typeface="Arial" panose="020B0604020202020204" pitchFamily="34" charset="0"/>
              </a:rPr>
              <a:t>Who is at risk of a second cancer?</a:t>
            </a:r>
          </a:p>
          <a:p>
            <a:pPr marL="468313" lvl="1" indent="-454025">
              <a:buFont typeface="Arial" panose="020B0604020202020204" pitchFamily="34" charset="0"/>
              <a:buChar char="•"/>
            </a:pPr>
            <a:r>
              <a:rPr lang="en-US" sz="2400" dirty="0">
                <a:latin typeface="Arial" panose="020B0604020202020204" pitchFamily="34" charset="0"/>
                <a:cs typeface="Arial" panose="020B0604020202020204" pitchFamily="34" charset="0"/>
              </a:rPr>
              <a:t>Whose family is at greater risk of cancer?</a:t>
            </a:r>
          </a:p>
          <a:p>
            <a:pPr marL="468313" lvl="1" indent="-454025">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cxnSp>
        <p:nvCxnSpPr>
          <p:cNvPr id="19" name="Straight Connector 18">
            <a:extLst>
              <a:ext uri="{FF2B5EF4-FFF2-40B4-BE49-F238E27FC236}">
                <a16:creationId xmlns:a16="http://schemas.microsoft.com/office/drawing/2014/main" id="{5636A399-BFD8-2720-C86D-BEDA24F975F7}"/>
              </a:ext>
            </a:extLst>
          </p:cNvPr>
          <p:cNvCxnSpPr/>
          <p:nvPr/>
        </p:nvCxnSpPr>
        <p:spPr>
          <a:xfrm>
            <a:off x="594360" y="997530"/>
            <a:ext cx="11140440" cy="0"/>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EC91C1A0-111C-9A53-8CE1-4D74F4284AB5}"/>
              </a:ext>
            </a:extLst>
          </p:cNvPr>
          <p:cNvSpPr txBox="1"/>
          <p:nvPr/>
        </p:nvSpPr>
        <p:spPr>
          <a:xfrm>
            <a:off x="42874" y="3237518"/>
            <a:ext cx="5658678" cy="3416320"/>
          </a:xfrm>
          <a:prstGeom prst="rect">
            <a:avLst/>
          </a:prstGeom>
          <a:noFill/>
        </p:spPr>
        <p:txBody>
          <a:bodyPr wrap="square" rtlCol="0">
            <a:spAutoFit/>
          </a:bodyPr>
          <a:lstStyle/>
          <a:p>
            <a:pPr marL="468313" lvl="1" indent="-468313">
              <a:buFont typeface="Arial" panose="020B0604020202020204" pitchFamily="34" charset="0"/>
              <a:buChar char="•"/>
            </a:pPr>
            <a:r>
              <a:rPr lang="en-US" sz="2400" dirty="0">
                <a:latin typeface="Arial" panose="020B0604020202020204" pitchFamily="34" charset="0"/>
                <a:cs typeface="Arial" panose="020B0604020202020204" pitchFamily="34" charset="0"/>
              </a:rPr>
              <a:t>Trends in incidence and mortality</a:t>
            </a:r>
          </a:p>
          <a:p>
            <a:pPr marL="468313" lvl="1" indent="-468313">
              <a:buFont typeface="Arial" panose="020B0604020202020204" pitchFamily="34" charset="0"/>
              <a:buChar char="•"/>
            </a:pPr>
            <a:r>
              <a:rPr lang="en-US" sz="2400" dirty="0">
                <a:latin typeface="Arial" panose="020B0604020202020204" pitchFamily="34" charset="0"/>
                <a:cs typeface="Arial" panose="020B0604020202020204" pitchFamily="34" charset="0"/>
              </a:rPr>
              <a:t>Cancer in children, adolescents, young adults</a:t>
            </a:r>
          </a:p>
          <a:p>
            <a:pPr marL="468313" lvl="1" indent="-468313">
              <a:buFont typeface="Arial" panose="020B0604020202020204" pitchFamily="34" charset="0"/>
              <a:buChar char="•"/>
            </a:pPr>
            <a:r>
              <a:rPr lang="en-US" sz="2400" dirty="0">
                <a:latin typeface="Arial" panose="020B0604020202020204" pitchFamily="34" charset="0"/>
                <a:cs typeface="Arial" panose="020B0604020202020204" pitchFamily="34" charset="0"/>
              </a:rPr>
              <a:t>Early onset cancer (&lt;50)</a:t>
            </a:r>
          </a:p>
          <a:p>
            <a:pPr marL="468313" lvl="1" indent="-468313">
              <a:buFont typeface="Arial" panose="020B0604020202020204" pitchFamily="34" charset="0"/>
              <a:buChar char="•"/>
            </a:pPr>
            <a:r>
              <a:rPr lang="en-US" sz="2400" dirty="0">
                <a:latin typeface="Arial" panose="020B0604020202020204" pitchFamily="34" charset="0"/>
                <a:cs typeface="Arial" panose="020B0604020202020204" pitchFamily="34" charset="0"/>
              </a:rPr>
              <a:t>How to prevent cancer</a:t>
            </a:r>
          </a:p>
          <a:p>
            <a:pPr marL="468313" lvl="1" indent="-468313">
              <a:buFont typeface="Arial" panose="020B0604020202020204" pitchFamily="34" charset="0"/>
              <a:buChar char="•"/>
            </a:pPr>
            <a:r>
              <a:rPr lang="en-US" sz="2400" dirty="0">
                <a:latin typeface="Arial" panose="020B0604020202020204" pitchFamily="34" charset="0"/>
                <a:cs typeface="Arial" panose="020B0604020202020204" pitchFamily="34" charset="0"/>
              </a:rPr>
              <a:t>How best to screen for cancer</a:t>
            </a:r>
          </a:p>
          <a:p>
            <a:pPr marL="468313" lvl="1" indent="-468313">
              <a:buFont typeface="Arial" panose="020B0604020202020204" pitchFamily="34" charset="0"/>
              <a:buChar char="•"/>
            </a:pPr>
            <a:r>
              <a:rPr lang="en-US" sz="2400" dirty="0">
                <a:latin typeface="Arial" panose="020B0604020202020204" pitchFamily="34" charset="0"/>
                <a:cs typeface="Arial" panose="020B0604020202020204" pitchFamily="34" charset="0"/>
              </a:rPr>
              <a:t>What are the causes of cancer?</a:t>
            </a:r>
          </a:p>
          <a:p>
            <a:pPr marL="468313" lvl="1" indent="-468313">
              <a:buFont typeface="Arial" panose="020B0604020202020204" pitchFamily="34" charset="0"/>
              <a:buChar char="•"/>
            </a:pPr>
            <a:r>
              <a:rPr lang="en-US" sz="2400" dirty="0">
                <a:latin typeface="Arial" panose="020B0604020202020204" pitchFamily="34" charset="0"/>
                <a:cs typeface="Arial" panose="020B0604020202020204" pitchFamily="34" charset="0"/>
              </a:rPr>
              <a:t>Who is at greater risk of cancer?</a:t>
            </a:r>
          </a:p>
          <a:p>
            <a:pPr marL="468313" lvl="1" indent="-468313">
              <a:buFont typeface="Arial" panose="020B0604020202020204" pitchFamily="34" charset="0"/>
              <a:buChar char="•"/>
            </a:pPr>
            <a:r>
              <a:rPr lang="en-US" sz="2400" dirty="0">
                <a:latin typeface="Arial" panose="020B0604020202020204" pitchFamily="34" charset="0"/>
                <a:cs typeface="Arial" panose="020B0604020202020204" pitchFamily="34" charset="0"/>
              </a:rPr>
              <a:t>Investigating “cancer clusters”</a:t>
            </a:r>
          </a:p>
        </p:txBody>
      </p:sp>
      <p:sp>
        <p:nvSpPr>
          <p:cNvPr id="3" name="Right Arrow 2">
            <a:extLst>
              <a:ext uri="{FF2B5EF4-FFF2-40B4-BE49-F238E27FC236}">
                <a16:creationId xmlns:a16="http://schemas.microsoft.com/office/drawing/2014/main" id="{DCBA37CC-B94A-31BB-CBD1-DC5F80D60E00}"/>
              </a:ext>
            </a:extLst>
          </p:cNvPr>
          <p:cNvSpPr/>
          <p:nvPr/>
        </p:nvSpPr>
        <p:spPr>
          <a:xfrm>
            <a:off x="5739208" y="1728788"/>
            <a:ext cx="342900" cy="214312"/>
          </a:xfrm>
          <a:prstGeom prs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5294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P spid="18" grpId="0"/>
      <p:bldP spid="2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7687A05-4D38-A425-301F-A666F7F2B573}"/>
              </a:ext>
            </a:extLst>
          </p:cNvPr>
          <p:cNvSpPr txBox="1"/>
          <p:nvPr/>
        </p:nvSpPr>
        <p:spPr>
          <a:xfrm>
            <a:off x="0" y="6581150"/>
            <a:ext cx="12192000" cy="261610"/>
          </a:xfrm>
          <a:prstGeom prst="rect">
            <a:avLst/>
          </a:prstGeom>
          <a:noFill/>
        </p:spPr>
        <p:txBody>
          <a:bodyPr wrap="square">
            <a:spAutoFit/>
          </a:bodyPr>
          <a:lstStyle/>
          <a:p>
            <a:r>
              <a:rPr lang="en-US" sz="1100" b="0" i="0" dirty="0">
                <a:effectLst/>
                <a:latin typeface="Helvetica Neue" panose="02000503000000020004" pitchFamily="2" charset="0"/>
              </a:rPr>
              <a:t>https://</a:t>
            </a:r>
            <a:r>
              <a:rPr lang="en-US" sz="1100" b="0" i="0" dirty="0" err="1">
                <a:effectLst/>
                <a:latin typeface="Helvetica Neue" panose="02000503000000020004" pitchFamily="2" charset="0"/>
              </a:rPr>
              <a:t>monographs.iarc.who.int</a:t>
            </a:r>
            <a:r>
              <a:rPr lang="en-US" sz="1100" b="0" i="0" dirty="0">
                <a:effectLst/>
                <a:latin typeface="Helvetica Neue" panose="02000503000000020004" pitchFamily="2" charset="0"/>
              </a:rPr>
              <a:t>/wp-content/uploads/2019/12/</a:t>
            </a:r>
            <a:r>
              <a:rPr lang="en-US" sz="1100" b="0" i="0" dirty="0" err="1">
                <a:effectLst/>
                <a:latin typeface="Helvetica Neue" panose="02000503000000020004" pitchFamily="2" charset="0"/>
              </a:rPr>
              <a:t>OrganSitePoster.PlusHandbooks.pdf</a:t>
            </a:r>
            <a:r>
              <a:rPr lang="en-US" sz="1100" b="0" i="0" dirty="0">
                <a:effectLst/>
                <a:latin typeface="Helvetica Neue" panose="02000503000000020004" pitchFamily="2" charset="0"/>
              </a:rPr>
              <a:t>  © International Agency for Research on Cancer</a:t>
            </a:r>
            <a:r>
              <a:rPr lang="en-US" sz="1100" dirty="0">
                <a:latin typeface="Helvetica Neue" panose="02000503000000020004" pitchFamily="2" charset="0"/>
              </a:rPr>
              <a:t> </a:t>
            </a:r>
            <a:r>
              <a:rPr lang="en-US" sz="1100" b="0" i="0" dirty="0">
                <a:effectLst/>
                <a:latin typeface="Helvetica Neue" panose="02000503000000020004" pitchFamily="2" charset="0"/>
              </a:rPr>
              <a:t>2025, Accessed </a:t>
            </a:r>
            <a:r>
              <a:rPr lang="en-US" sz="1100" dirty="0">
                <a:latin typeface="Helvetica Neue" panose="02000503000000020004" pitchFamily="2" charset="0"/>
              </a:rPr>
              <a:t>M</a:t>
            </a:r>
            <a:r>
              <a:rPr lang="en-US" sz="1100" b="0" i="0" dirty="0">
                <a:effectLst/>
                <a:latin typeface="Helvetica Neue" panose="02000503000000020004" pitchFamily="2" charset="0"/>
              </a:rPr>
              <a:t>ay 15, 2025</a:t>
            </a:r>
            <a:endParaRPr lang="en-US" sz="1100" dirty="0"/>
          </a:p>
        </p:txBody>
      </p:sp>
      <p:pic>
        <p:nvPicPr>
          <p:cNvPr id="6" name="Picture 5">
            <a:extLst>
              <a:ext uri="{FF2B5EF4-FFF2-40B4-BE49-F238E27FC236}">
                <a16:creationId xmlns:a16="http://schemas.microsoft.com/office/drawing/2014/main" id="{1FA9F284-9D88-4B7C-C7B4-0C860F06240F}"/>
              </a:ext>
            </a:extLst>
          </p:cNvPr>
          <p:cNvPicPr>
            <a:picLocks noChangeAspect="1"/>
          </p:cNvPicPr>
          <p:nvPr/>
        </p:nvPicPr>
        <p:blipFill>
          <a:blip r:embed="rId3"/>
          <a:stretch>
            <a:fillRect/>
          </a:stretch>
        </p:blipFill>
        <p:spPr>
          <a:xfrm>
            <a:off x="3688080" y="0"/>
            <a:ext cx="8503920" cy="6347996"/>
          </a:xfrm>
          <a:prstGeom prst="rect">
            <a:avLst/>
          </a:prstGeom>
        </p:spPr>
      </p:pic>
      <p:sp>
        <p:nvSpPr>
          <p:cNvPr id="7" name="TextBox 6">
            <a:extLst>
              <a:ext uri="{FF2B5EF4-FFF2-40B4-BE49-F238E27FC236}">
                <a16:creationId xmlns:a16="http://schemas.microsoft.com/office/drawing/2014/main" id="{AB898538-4A44-771C-B7D6-F08AC8CCEE69}"/>
              </a:ext>
            </a:extLst>
          </p:cNvPr>
          <p:cNvSpPr txBox="1"/>
          <p:nvPr/>
        </p:nvSpPr>
        <p:spPr>
          <a:xfrm>
            <a:off x="101600" y="1111121"/>
            <a:ext cx="3484880" cy="4493538"/>
          </a:xfrm>
          <a:prstGeom prst="rect">
            <a:avLst/>
          </a:prstGeom>
          <a:noFill/>
        </p:spPr>
        <p:txBody>
          <a:bodyPr wrap="square" rtlCol="0">
            <a:spAutoFit/>
          </a:bodyPr>
          <a:lstStyle/>
          <a:p>
            <a:r>
              <a:rPr lang="en-US" sz="2600" dirty="0"/>
              <a:t>Our data are the basis for much of what we know  about cancer and how to fight it.</a:t>
            </a:r>
          </a:p>
          <a:p>
            <a:endParaRPr lang="en-US" sz="2600" dirty="0"/>
          </a:p>
          <a:p>
            <a:r>
              <a:rPr lang="en-US" sz="2600" dirty="0"/>
              <a:t>Without properly funded cancer registration in every state to tell us what’s going on, we are blindfolded in this fight.</a:t>
            </a:r>
          </a:p>
        </p:txBody>
      </p:sp>
      <p:cxnSp>
        <p:nvCxnSpPr>
          <p:cNvPr id="2" name="Straight Connector 1">
            <a:extLst>
              <a:ext uri="{FF2B5EF4-FFF2-40B4-BE49-F238E27FC236}">
                <a16:creationId xmlns:a16="http://schemas.microsoft.com/office/drawing/2014/main" id="{12412C51-EC7C-0AA3-FBB2-35421C3BFF6F}"/>
              </a:ext>
            </a:extLst>
          </p:cNvPr>
          <p:cNvCxnSpPr>
            <a:cxnSpLocks/>
          </p:cNvCxnSpPr>
          <p:nvPr/>
        </p:nvCxnSpPr>
        <p:spPr>
          <a:xfrm>
            <a:off x="125564" y="6554928"/>
            <a:ext cx="11879580" cy="4207"/>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84137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E8BA38-D44B-D678-4699-3A7257BC382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86067E4-5380-2C1A-2994-D4DA679624DD}"/>
              </a:ext>
            </a:extLst>
          </p:cNvPr>
          <p:cNvPicPr>
            <a:picLocks noChangeAspect="1"/>
          </p:cNvPicPr>
          <p:nvPr/>
        </p:nvPicPr>
        <p:blipFill>
          <a:blip r:embed="rId3">
            <a:alphaModFix amt="45000"/>
          </a:blip>
          <a:srcRect b="16"/>
          <a:stretch>
            <a:fillRect/>
          </a:stretch>
        </p:blipFill>
        <p:spPr>
          <a:xfrm>
            <a:off x="20" y="-7624"/>
            <a:ext cx="12191981" cy="6887365"/>
          </a:xfrm>
          <a:prstGeom prst="rect">
            <a:avLst/>
          </a:prstGeom>
          <a:solidFill>
            <a:schemeClr val="bg1">
              <a:alpha val="88484"/>
            </a:schemeClr>
          </a:solidFill>
        </p:spPr>
      </p:pic>
      <p:sp>
        <p:nvSpPr>
          <p:cNvPr id="16" name="Title 1">
            <a:extLst>
              <a:ext uri="{FF2B5EF4-FFF2-40B4-BE49-F238E27FC236}">
                <a16:creationId xmlns:a16="http://schemas.microsoft.com/office/drawing/2014/main" id="{27B8EEFC-C2CF-F91C-3FD3-F5A5AFC060A2}"/>
              </a:ext>
            </a:extLst>
          </p:cNvPr>
          <p:cNvSpPr>
            <a:spLocks noGrp="1"/>
          </p:cNvSpPr>
          <p:nvPr>
            <p:ph type="title"/>
          </p:nvPr>
        </p:nvSpPr>
        <p:spPr>
          <a:xfrm>
            <a:off x="0" y="-92075"/>
            <a:ext cx="12138338" cy="1325563"/>
          </a:xfrm>
        </p:spPr>
        <p:txBody>
          <a:bodyPr>
            <a:normAutofit/>
          </a:bodyPr>
          <a:lstStyle/>
          <a:p>
            <a:pPr algn="ctr"/>
            <a:r>
              <a:rPr lang="en-US" sz="3400" dirty="0">
                <a:solidFill>
                  <a:schemeClr val="tx1">
                    <a:lumMod val="95000"/>
                  </a:schemeClr>
                </a:solidFill>
                <a:latin typeface="Arial" panose="020B0604020202020204" pitchFamily="34" charset="0"/>
                <a:cs typeface="Arial" panose="020B0604020202020204" pitchFamily="34" charset="0"/>
              </a:rPr>
              <a:t>2. Cancer registries are a cornerstone of cancer research</a:t>
            </a:r>
          </a:p>
        </p:txBody>
      </p:sp>
      <p:cxnSp>
        <p:nvCxnSpPr>
          <p:cNvPr id="19" name="Straight Connector 18">
            <a:extLst>
              <a:ext uri="{FF2B5EF4-FFF2-40B4-BE49-F238E27FC236}">
                <a16:creationId xmlns:a16="http://schemas.microsoft.com/office/drawing/2014/main" id="{9D4B95EE-8728-8673-DB4A-EF4C04BB7C7B}"/>
              </a:ext>
            </a:extLst>
          </p:cNvPr>
          <p:cNvCxnSpPr/>
          <p:nvPr/>
        </p:nvCxnSpPr>
        <p:spPr>
          <a:xfrm>
            <a:off x="594360" y="931029"/>
            <a:ext cx="11140440" cy="0"/>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23B93504-78D1-7B3D-7CEA-85BA4D74FAB8}"/>
              </a:ext>
            </a:extLst>
          </p:cNvPr>
          <p:cNvSpPr txBox="1">
            <a:spLocks/>
          </p:cNvSpPr>
          <p:nvPr/>
        </p:nvSpPr>
        <p:spPr>
          <a:xfrm>
            <a:off x="53662" y="1017764"/>
            <a:ext cx="12138338" cy="1325563"/>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b="0" i="0" kern="1200" spc="100" baseline="0">
                <a:solidFill>
                  <a:schemeClr val="tx1"/>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dirty="0"/>
              <a:t>The most cited publications on aging &amp; cancer are registry-based</a:t>
            </a:r>
            <a:br>
              <a:rPr lang="en-US" sz="2800" dirty="0"/>
            </a:br>
            <a:r>
              <a:rPr lang="en-US" sz="2800" dirty="0"/>
              <a:t>(Top 10 from Web of Science through 2022)</a:t>
            </a:r>
          </a:p>
        </p:txBody>
      </p:sp>
      <p:graphicFrame>
        <p:nvGraphicFramePr>
          <p:cNvPr id="5" name="Table 4">
            <a:extLst>
              <a:ext uri="{FF2B5EF4-FFF2-40B4-BE49-F238E27FC236}">
                <a16:creationId xmlns:a16="http://schemas.microsoft.com/office/drawing/2014/main" id="{BAFD5C81-BFF9-2026-7B9C-11BAFB1AD15B}"/>
              </a:ext>
            </a:extLst>
          </p:cNvPr>
          <p:cNvGraphicFramePr>
            <a:graphicFrameLocks noGrp="1"/>
          </p:cNvGraphicFramePr>
          <p:nvPr>
            <p:extLst>
              <p:ext uri="{D42A27DB-BD31-4B8C-83A1-F6EECF244321}">
                <p14:modId xmlns:p14="http://schemas.microsoft.com/office/powerpoint/2010/main" val="3457368085"/>
              </p:ext>
            </p:extLst>
          </p:nvPr>
        </p:nvGraphicFramePr>
        <p:xfrm>
          <a:off x="197226" y="2149828"/>
          <a:ext cx="11781414" cy="4188206"/>
        </p:xfrm>
        <a:graphic>
          <a:graphicData uri="http://schemas.openxmlformats.org/drawingml/2006/table">
            <a:tbl>
              <a:tblPr/>
              <a:tblGrid>
                <a:gridCol w="673073">
                  <a:extLst>
                    <a:ext uri="{9D8B030D-6E8A-4147-A177-3AD203B41FA5}">
                      <a16:colId xmlns:a16="http://schemas.microsoft.com/office/drawing/2014/main" val="2296204513"/>
                    </a:ext>
                  </a:extLst>
                </a:gridCol>
                <a:gridCol w="6755452">
                  <a:extLst>
                    <a:ext uri="{9D8B030D-6E8A-4147-A177-3AD203B41FA5}">
                      <a16:colId xmlns:a16="http://schemas.microsoft.com/office/drawing/2014/main" val="2062537465"/>
                    </a:ext>
                  </a:extLst>
                </a:gridCol>
                <a:gridCol w="1690777">
                  <a:extLst>
                    <a:ext uri="{9D8B030D-6E8A-4147-A177-3AD203B41FA5}">
                      <a16:colId xmlns:a16="http://schemas.microsoft.com/office/drawing/2014/main" val="554686960"/>
                    </a:ext>
                  </a:extLst>
                </a:gridCol>
                <a:gridCol w="1305752">
                  <a:extLst>
                    <a:ext uri="{9D8B030D-6E8A-4147-A177-3AD203B41FA5}">
                      <a16:colId xmlns:a16="http://schemas.microsoft.com/office/drawing/2014/main" val="3128717125"/>
                    </a:ext>
                  </a:extLst>
                </a:gridCol>
                <a:gridCol w="1356360">
                  <a:extLst>
                    <a:ext uri="{9D8B030D-6E8A-4147-A177-3AD203B41FA5}">
                      <a16:colId xmlns:a16="http://schemas.microsoft.com/office/drawing/2014/main" val="4061945927"/>
                    </a:ext>
                  </a:extLst>
                </a:gridCol>
              </a:tblGrid>
              <a:tr h="214452">
                <a:tc>
                  <a:txBody>
                    <a:bodyPr/>
                    <a:lstStyle/>
                    <a:p>
                      <a:pPr algn="l" fontAlgn="t"/>
                      <a:endParaRPr lang="en-US" sz="2000" b="1" dirty="0">
                        <a:solidFill>
                          <a:schemeClr val="tx1"/>
                        </a:solidFill>
                        <a:effectLst/>
                      </a:endParaRPr>
                    </a:p>
                    <a:p>
                      <a:pPr algn="l" fontAlgn="t"/>
                      <a:r>
                        <a:rPr lang="en-US" sz="2000" b="1" dirty="0">
                          <a:solidFill>
                            <a:schemeClr val="tx1"/>
                          </a:solidFill>
                          <a:effectLst/>
                        </a:rPr>
                        <a:t>Rank</a:t>
                      </a:r>
                    </a:p>
                  </a:txBody>
                  <a:tcPr marL="12351" marR="12351" marT="12351" marB="12351">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ctr" fontAlgn="t"/>
                      <a:endParaRPr lang="en-US" sz="2000" b="1" dirty="0">
                        <a:solidFill>
                          <a:schemeClr val="tx1"/>
                        </a:solidFill>
                        <a:effectLst/>
                      </a:endParaRPr>
                    </a:p>
                    <a:p>
                      <a:pPr algn="ctr" fontAlgn="t"/>
                      <a:r>
                        <a:rPr lang="en-US" sz="2000" b="1" dirty="0">
                          <a:solidFill>
                            <a:schemeClr val="tx1"/>
                          </a:solidFill>
                          <a:effectLst/>
                        </a:rPr>
                        <a:t>Article title</a:t>
                      </a:r>
                    </a:p>
                  </a:txBody>
                  <a:tcPr marL="12351" marR="12351" marT="12351" marB="12351">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ctr" fontAlgn="t"/>
                      <a:r>
                        <a:rPr lang="en-US" sz="2000" b="1" dirty="0">
                          <a:solidFill>
                            <a:schemeClr val="tx1"/>
                          </a:solidFill>
                          <a:effectLst/>
                        </a:rPr>
                        <a:t>Times </a:t>
                      </a:r>
                    </a:p>
                    <a:p>
                      <a:pPr algn="ctr" fontAlgn="t"/>
                      <a:r>
                        <a:rPr lang="en-US" sz="2000" b="1" dirty="0">
                          <a:solidFill>
                            <a:schemeClr val="tx1"/>
                          </a:solidFill>
                          <a:effectLst/>
                        </a:rPr>
                        <a:t>cited</a:t>
                      </a:r>
                    </a:p>
                  </a:txBody>
                  <a:tcPr marL="12351" marR="12351" marT="12351" marB="12351">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ctr" fontAlgn="t"/>
                      <a:endParaRPr lang="en-US" sz="2000" b="1" dirty="0">
                        <a:solidFill>
                          <a:schemeClr val="tx1"/>
                        </a:solidFill>
                        <a:effectLst/>
                      </a:endParaRPr>
                    </a:p>
                    <a:p>
                      <a:pPr algn="ctr" fontAlgn="t"/>
                      <a:r>
                        <a:rPr lang="en-US" sz="2000" b="1" dirty="0">
                          <a:solidFill>
                            <a:schemeClr val="tx1"/>
                          </a:solidFill>
                          <a:effectLst/>
                        </a:rPr>
                        <a:t>Published</a:t>
                      </a:r>
                    </a:p>
                  </a:txBody>
                  <a:tcPr marL="12351" marR="12351" marT="12351" marB="12351">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ctr" fontAlgn="t"/>
                      <a:r>
                        <a:rPr lang="en-US" sz="2000" b="1" dirty="0">
                          <a:solidFill>
                            <a:schemeClr val="tx1"/>
                          </a:solidFill>
                          <a:effectLst/>
                        </a:rPr>
                        <a:t>Citations </a:t>
                      </a:r>
                    </a:p>
                    <a:p>
                      <a:pPr algn="ctr" fontAlgn="t"/>
                      <a:r>
                        <a:rPr lang="en-US" sz="2000" b="1" dirty="0">
                          <a:solidFill>
                            <a:schemeClr val="tx1"/>
                          </a:solidFill>
                          <a:effectLst/>
                        </a:rPr>
                        <a:t>per year</a:t>
                      </a:r>
                    </a:p>
                  </a:txBody>
                  <a:tcPr marL="12351" marR="12351" marT="12351" marB="12351">
                    <a:lnL>
                      <a:noFill/>
                    </a:lnL>
                    <a:lnR>
                      <a:noFill/>
                    </a:lnR>
                    <a:lnT>
                      <a:noFill/>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21988779"/>
                  </a:ext>
                </a:extLst>
              </a:tr>
              <a:tr h="309326">
                <a:tc>
                  <a:txBody>
                    <a:bodyPr/>
                    <a:lstStyle/>
                    <a:p>
                      <a:pPr algn="l" fontAlgn="t"/>
                      <a:r>
                        <a:rPr lang="en-US" sz="2000" dirty="0">
                          <a:solidFill>
                            <a:schemeClr val="tx1"/>
                          </a:solidFill>
                          <a:effectLst/>
                        </a:rPr>
                        <a:t>1</a:t>
                      </a:r>
                    </a:p>
                  </a:txBody>
                  <a:tcPr marL="12351" marR="12351" marT="12351" marB="12351">
                    <a:lnL>
                      <a:noFill/>
                    </a:lnL>
                    <a:lnR>
                      <a:noFill/>
                    </a:lnR>
                    <a:lnT w="12700" cap="flat" cmpd="sng" algn="ctr">
                      <a:solidFill>
                        <a:schemeClr val="tx1"/>
                      </a:solidFill>
                      <a:prstDash val="solid"/>
                      <a:round/>
                      <a:headEnd type="none" w="med" len="med"/>
                      <a:tailEnd type="none" w="med" len="med"/>
                    </a:lnT>
                    <a:lnB>
                      <a:noFill/>
                    </a:lnB>
                    <a:noFill/>
                  </a:tcPr>
                </a:tc>
                <a:tc>
                  <a:txBody>
                    <a:bodyPr/>
                    <a:lstStyle/>
                    <a:p>
                      <a:pPr algn="ctr" fontAlgn="t"/>
                      <a:r>
                        <a:rPr lang="en-US" sz="2000" dirty="0">
                          <a:solidFill>
                            <a:schemeClr val="accent1"/>
                          </a:solidFill>
                          <a:effectLst/>
                        </a:rPr>
                        <a:t>Cancer statistics, 2010</a:t>
                      </a:r>
                    </a:p>
                  </a:txBody>
                  <a:tcPr marL="12351" marR="12351" marT="12351" marB="12351">
                    <a:lnL>
                      <a:noFill/>
                    </a:lnL>
                    <a:lnR>
                      <a:noFill/>
                    </a:lnR>
                    <a:lnT w="12700" cap="flat" cmpd="sng" algn="ctr">
                      <a:solidFill>
                        <a:schemeClr val="tx1"/>
                      </a:solidFill>
                      <a:prstDash val="solid"/>
                      <a:round/>
                      <a:headEnd type="none" w="med" len="med"/>
                      <a:tailEnd type="none" w="med" len="med"/>
                    </a:lnT>
                    <a:lnB>
                      <a:noFill/>
                    </a:lnB>
                    <a:noFill/>
                  </a:tcPr>
                </a:tc>
                <a:tc>
                  <a:txBody>
                    <a:bodyPr/>
                    <a:lstStyle/>
                    <a:p>
                      <a:pPr algn="ctr" fontAlgn="t"/>
                      <a:r>
                        <a:rPr lang="en-US" sz="2000" dirty="0">
                          <a:solidFill>
                            <a:schemeClr val="tx1"/>
                          </a:solidFill>
                          <a:effectLst/>
                        </a:rPr>
                        <a:t>39,141</a:t>
                      </a:r>
                    </a:p>
                  </a:txBody>
                  <a:tcPr marL="12351" marR="12351" marT="12351" marB="12351">
                    <a:lnL>
                      <a:noFill/>
                    </a:lnL>
                    <a:lnR>
                      <a:noFill/>
                    </a:lnR>
                    <a:lnT w="12700" cap="flat" cmpd="sng" algn="ctr">
                      <a:solidFill>
                        <a:schemeClr val="tx1"/>
                      </a:solidFill>
                      <a:prstDash val="solid"/>
                      <a:round/>
                      <a:headEnd type="none" w="med" len="med"/>
                      <a:tailEnd type="none" w="med" len="med"/>
                    </a:lnT>
                    <a:lnB>
                      <a:noFill/>
                    </a:lnB>
                    <a:noFill/>
                  </a:tcPr>
                </a:tc>
                <a:tc>
                  <a:txBody>
                    <a:bodyPr/>
                    <a:lstStyle/>
                    <a:p>
                      <a:pPr algn="ctr" fontAlgn="t"/>
                      <a:r>
                        <a:rPr lang="en-US" sz="2000" dirty="0">
                          <a:solidFill>
                            <a:schemeClr val="tx1"/>
                          </a:solidFill>
                          <a:effectLst/>
                        </a:rPr>
                        <a:t>2010</a:t>
                      </a:r>
                    </a:p>
                  </a:txBody>
                  <a:tcPr marL="12351" marR="12351" marT="12351" marB="12351">
                    <a:lnL>
                      <a:noFill/>
                    </a:lnL>
                    <a:lnR>
                      <a:noFill/>
                    </a:lnR>
                    <a:lnT w="12700" cap="flat" cmpd="sng" algn="ctr">
                      <a:solidFill>
                        <a:schemeClr val="tx1"/>
                      </a:solidFill>
                      <a:prstDash val="solid"/>
                      <a:round/>
                      <a:headEnd type="none" w="med" len="med"/>
                      <a:tailEnd type="none" w="med" len="med"/>
                    </a:lnT>
                    <a:lnB>
                      <a:noFill/>
                    </a:lnB>
                    <a:noFill/>
                  </a:tcPr>
                </a:tc>
                <a:tc>
                  <a:txBody>
                    <a:bodyPr/>
                    <a:lstStyle/>
                    <a:p>
                      <a:pPr algn="ctr" fontAlgn="t"/>
                      <a:r>
                        <a:rPr lang="en-US" sz="2000" dirty="0">
                          <a:solidFill>
                            <a:schemeClr val="tx1"/>
                          </a:solidFill>
                          <a:effectLst/>
                        </a:rPr>
                        <a:t>3262</a:t>
                      </a:r>
                    </a:p>
                  </a:txBody>
                  <a:tcPr marL="12351" marR="12351" marT="12351" marB="12351">
                    <a:lnL>
                      <a:noFill/>
                    </a:lnL>
                    <a:lnR>
                      <a:noFill/>
                    </a:lnR>
                    <a:lnT w="12700" cap="flat" cmpd="sng" algn="ctr">
                      <a:solidFill>
                        <a:schemeClr val="tx1"/>
                      </a:solidFill>
                      <a:prstDash val="solid"/>
                      <a:round/>
                      <a:headEnd type="none" w="med" len="med"/>
                      <a:tailEnd type="none" w="med" len="med"/>
                    </a:lnT>
                    <a:lnB>
                      <a:noFill/>
                    </a:lnB>
                    <a:noFill/>
                  </a:tcPr>
                </a:tc>
                <a:extLst>
                  <a:ext uri="{0D108BD9-81ED-4DB2-BD59-A6C34878D82A}">
                    <a16:rowId xmlns:a16="http://schemas.microsoft.com/office/drawing/2014/main" val="292069024"/>
                  </a:ext>
                </a:extLst>
              </a:tr>
              <a:tr h="309326">
                <a:tc>
                  <a:txBody>
                    <a:bodyPr/>
                    <a:lstStyle/>
                    <a:p>
                      <a:pPr algn="l" fontAlgn="t"/>
                      <a:r>
                        <a:rPr lang="en-US" sz="2000">
                          <a:solidFill>
                            <a:schemeClr val="tx1"/>
                          </a:solidFill>
                          <a:effectLst/>
                        </a:rPr>
                        <a:t>2</a:t>
                      </a:r>
                    </a:p>
                  </a:txBody>
                  <a:tcPr marL="12351" marR="12351" marT="12351" marB="12351">
                    <a:lnL>
                      <a:noFill/>
                    </a:lnL>
                    <a:lnR>
                      <a:noFill/>
                    </a:lnR>
                    <a:lnT>
                      <a:noFill/>
                    </a:lnT>
                    <a:lnB>
                      <a:noFill/>
                    </a:lnB>
                    <a:noFill/>
                  </a:tcPr>
                </a:tc>
                <a:tc>
                  <a:txBody>
                    <a:bodyPr/>
                    <a:lstStyle/>
                    <a:p>
                      <a:pPr algn="ctr" fontAlgn="t"/>
                      <a:r>
                        <a:rPr lang="en-US" sz="2000" dirty="0">
                          <a:solidFill>
                            <a:schemeClr val="accent1"/>
                          </a:solidFill>
                          <a:effectLst/>
                        </a:rPr>
                        <a:t>Cancer statistics, 2014</a:t>
                      </a:r>
                    </a:p>
                  </a:txBody>
                  <a:tcPr marL="12351" marR="12351" marT="12351" marB="12351">
                    <a:lnL>
                      <a:noFill/>
                    </a:lnL>
                    <a:lnR>
                      <a:noFill/>
                    </a:lnR>
                    <a:lnT>
                      <a:noFill/>
                    </a:lnT>
                    <a:lnB>
                      <a:noFill/>
                    </a:lnB>
                    <a:noFill/>
                  </a:tcPr>
                </a:tc>
                <a:tc>
                  <a:txBody>
                    <a:bodyPr/>
                    <a:lstStyle/>
                    <a:p>
                      <a:pPr algn="ctr" fontAlgn="t"/>
                      <a:r>
                        <a:rPr lang="en-US" sz="2000" dirty="0">
                          <a:solidFill>
                            <a:schemeClr val="tx1"/>
                          </a:solidFill>
                          <a:effectLst/>
                        </a:rPr>
                        <a:t>20,730</a:t>
                      </a:r>
                    </a:p>
                  </a:txBody>
                  <a:tcPr marL="12351" marR="12351" marT="12351" marB="12351">
                    <a:lnL>
                      <a:noFill/>
                    </a:lnL>
                    <a:lnR>
                      <a:noFill/>
                    </a:lnR>
                    <a:lnT>
                      <a:noFill/>
                    </a:lnT>
                    <a:lnB>
                      <a:noFill/>
                    </a:lnB>
                    <a:noFill/>
                  </a:tcPr>
                </a:tc>
                <a:tc>
                  <a:txBody>
                    <a:bodyPr/>
                    <a:lstStyle/>
                    <a:p>
                      <a:pPr algn="ctr" fontAlgn="t"/>
                      <a:r>
                        <a:rPr lang="en-US" sz="2000" dirty="0">
                          <a:solidFill>
                            <a:schemeClr val="tx1"/>
                          </a:solidFill>
                          <a:effectLst/>
                        </a:rPr>
                        <a:t>2014</a:t>
                      </a:r>
                    </a:p>
                  </a:txBody>
                  <a:tcPr marL="12351" marR="12351" marT="12351" marB="12351">
                    <a:lnL>
                      <a:noFill/>
                    </a:lnL>
                    <a:lnR>
                      <a:noFill/>
                    </a:lnR>
                    <a:lnT>
                      <a:noFill/>
                    </a:lnT>
                    <a:lnB>
                      <a:noFill/>
                    </a:lnB>
                    <a:noFill/>
                  </a:tcPr>
                </a:tc>
                <a:tc>
                  <a:txBody>
                    <a:bodyPr/>
                    <a:lstStyle/>
                    <a:p>
                      <a:pPr algn="ctr" fontAlgn="t"/>
                      <a:r>
                        <a:rPr lang="en-US" sz="2000" dirty="0">
                          <a:solidFill>
                            <a:schemeClr val="tx1"/>
                          </a:solidFill>
                          <a:effectLst/>
                        </a:rPr>
                        <a:t>2591</a:t>
                      </a:r>
                    </a:p>
                  </a:txBody>
                  <a:tcPr marL="12351" marR="12351" marT="12351" marB="12351">
                    <a:lnL>
                      <a:noFill/>
                    </a:lnL>
                    <a:lnR>
                      <a:noFill/>
                    </a:lnR>
                    <a:lnT>
                      <a:noFill/>
                    </a:lnT>
                    <a:lnB>
                      <a:noFill/>
                    </a:lnB>
                    <a:noFill/>
                  </a:tcPr>
                </a:tc>
                <a:extLst>
                  <a:ext uri="{0D108BD9-81ED-4DB2-BD59-A6C34878D82A}">
                    <a16:rowId xmlns:a16="http://schemas.microsoft.com/office/drawing/2014/main" val="3975244492"/>
                  </a:ext>
                </a:extLst>
              </a:tr>
              <a:tr h="309326">
                <a:tc>
                  <a:txBody>
                    <a:bodyPr/>
                    <a:lstStyle/>
                    <a:p>
                      <a:pPr algn="l" fontAlgn="t"/>
                      <a:r>
                        <a:rPr lang="en-US" sz="2000">
                          <a:solidFill>
                            <a:schemeClr val="tx1"/>
                          </a:solidFill>
                          <a:effectLst/>
                        </a:rPr>
                        <a:t>3</a:t>
                      </a:r>
                    </a:p>
                  </a:txBody>
                  <a:tcPr marL="12351" marR="12351" marT="12351" marB="12351">
                    <a:lnL>
                      <a:noFill/>
                    </a:lnL>
                    <a:lnR>
                      <a:noFill/>
                    </a:lnR>
                    <a:lnT>
                      <a:noFill/>
                    </a:lnT>
                    <a:lnB>
                      <a:noFill/>
                    </a:lnB>
                    <a:noFill/>
                  </a:tcPr>
                </a:tc>
                <a:tc>
                  <a:txBody>
                    <a:bodyPr/>
                    <a:lstStyle/>
                    <a:p>
                      <a:pPr algn="ctr" fontAlgn="t"/>
                      <a:r>
                        <a:rPr lang="en-US" sz="2000" dirty="0">
                          <a:solidFill>
                            <a:schemeClr val="accent1"/>
                          </a:solidFill>
                          <a:effectLst/>
                        </a:rPr>
                        <a:t>Cancer statistics, 2016</a:t>
                      </a:r>
                    </a:p>
                  </a:txBody>
                  <a:tcPr marL="12351" marR="12351" marT="12351" marB="12351">
                    <a:lnL>
                      <a:noFill/>
                    </a:lnL>
                    <a:lnR>
                      <a:noFill/>
                    </a:lnR>
                    <a:lnT>
                      <a:noFill/>
                    </a:lnT>
                    <a:lnB>
                      <a:noFill/>
                    </a:lnB>
                    <a:noFill/>
                  </a:tcPr>
                </a:tc>
                <a:tc>
                  <a:txBody>
                    <a:bodyPr/>
                    <a:lstStyle/>
                    <a:p>
                      <a:pPr algn="ctr" fontAlgn="t"/>
                      <a:r>
                        <a:rPr lang="en-US" sz="2000">
                          <a:solidFill>
                            <a:schemeClr val="tx1"/>
                          </a:solidFill>
                          <a:effectLst/>
                        </a:rPr>
                        <a:t>16,789</a:t>
                      </a:r>
                    </a:p>
                  </a:txBody>
                  <a:tcPr marL="12351" marR="12351" marT="12351" marB="12351">
                    <a:lnL>
                      <a:noFill/>
                    </a:lnL>
                    <a:lnR>
                      <a:noFill/>
                    </a:lnR>
                    <a:lnT>
                      <a:noFill/>
                    </a:lnT>
                    <a:lnB>
                      <a:noFill/>
                    </a:lnB>
                    <a:noFill/>
                  </a:tcPr>
                </a:tc>
                <a:tc>
                  <a:txBody>
                    <a:bodyPr/>
                    <a:lstStyle/>
                    <a:p>
                      <a:pPr algn="ctr" fontAlgn="t"/>
                      <a:r>
                        <a:rPr lang="en-US" sz="2000">
                          <a:solidFill>
                            <a:schemeClr val="tx1"/>
                          </a:solidFill>
                          <a:effectLst/>
                        </a:rPr>
                        <a:t>2016</a:t>
                      </a:r>
                    </a:p>
                  </a:txBody>
                  <a:tcPr marL="12351" marR="12351" marT="12351" marB="12351">
                    <a:lnL>
                      <a:noFill/>
                    </a:lnL>
                    <a:lnR>
                      <a:noFill/>
                    </a:lnR>
                    <a:lnT>
                      <a:noFill/>
                    </a:lnT>
                    <a:lnB>
                      <a:noFill/>
                    </a:lnB>
                    <a:noFill/>
                  </a:tcPr>
                </a:tc>
                <a:tc>
                  <a:txBody>
                    <a:bodyPr/>
                    <a:lstStyle/>
                    <a:p>
                      <a:pPr algn="ctr" fontAlgn="t"/>
                      <a:r>
                        <a:rPr lang="en-US" sz="2000" dirty="0">
                          <a:solidFill>
                            <a:schemeClr val="tx1"/>
                          </a:solidFill>
                          <a:effectLst/>
                        </a:rPr>
                        <a:t>2798</a:t>
                      </a:r>
                    </a:p>
                  </a:txBody>
                  <a:tcPr marL="12351" marR="12351" marT="12351" marB="12351">
                    <a:lnL>
                      <a:noFill/>
                    </a:lnL>
                    <a:lnR>
                      <a:noFill/>
                    </a:lnR>
                    <a:lnT>
                      <a:noFill/>
                    </a:lnT>
                    <a:lnB>
                      <a:noFill/>
                    </a:lnB>
                    <a:noFill/>
                  </a:tcPr>
                </a:tc>
                <a:extLst>
                  <a:ext uri="{0D108BD9-81ED-4DB2-BD59-A6C34878D82A}">
                    <a16:rowId xmlns:a16="http://schemas.microsoft.com/office/drawing/2014/main" val="811253635"/>
                  </a:ext>
                </a:extLst>
              </a:tr>
              <a:tr h="309326">
                <a:tc>
                  <a:txBody>
                    <a:bodyPr/>
                    <a:lstStyle/>
                    <a:p>
                      <a:pPr algn="l" fontAlgn="t"/>
                      <a:r>
                        <a:rPr lang="en-US" sz="2000">
                          <a:solidFill>
                            <a:schemeClr val="tx1"/>
                          </a:solidFill>
                          <a:effectLst/>
                        </a:rPr>
                        <a:t>4</a:t>
                      </a:r>
                    </a:p>
                  </a:txBody>
                  <a:tcPr marL="12351" marR="12351" marT="12351" marB="12351">
                    <a:lnL>
                      <a:noFill/>
                    </a:lnL>
                    <a:lnR>
                      <a:noFill/>
                    </a:lnR>
                    <a:lnT>
                      <a:noFill/>
                    </a:lnT>
                    <a:lnB>
                      <a:noFill/>
                    </a:lnB>
                    <a:noFill/>
                  </a:tcPr>
                </a:tc>
                <a:tc>
                  <a:txBody>
                    <a:bodyPr/>
                    <a:lstStyle/>
                    <a:p>
                      <a:pPr algn="ctr" fontAlgn="t"/>
                      <a:r>
                        <a:rPr lang="en-US" sz="2000" dirty="0">
                          <a:solidFill>
                            <a:schemeClr val="accent1"/>
                          </a:solidFill>
                          <a:effectLst/>
                        </a:rPr>
                        <a:t>Cancer statistics in China, 2015</a:t>
                      </a:r>
                    </a:p>
                  </a:txBody>
                  <a:tcPr marL="12351" marR="12351" marT="12351" marB="12351">
                    <a:lnL>
                      <a:noFill/>
                    </a:lnL>
                    <a:lnR>
                      <a:noFill/>
                    </a:lnR>
                    <a:lnT>
                      <a:noFill/>
                    </a:lnT>
                    <a:lnB>
                      <a:noFill/>
                    </a:lnB>
                    <a:noFill/>
                  </a:tcPr>
                </a:tc>
                <a:tc>
                  <a:txBody>
                    <a:bodyPr/>
                    <a:lstStyle/>
                    <a:p>
                      <a:pPr algn="ctr" fontAlgn="t"/>
                      <a:r>
                        <a:rPr lang="en-US" sz="2000">
                          <a:solidFill>
                            <a:schemeClr val="tx1"/>
                          </a:solidFill>
                          <a:effectLst/>
                        </a:rPr>
                        <a:t>12,298</a:t>
                      </a:r>
                    </a:p>
                  </a:txBody>
                  <a:tcPr marL="12351" marR="12351" marT="12351" marB="12351">
                    <a:lnL>
                      <a:noFill/>
                    </a:lnL>
                    <a:lnR>
                      <a:noFill/>
                    </a:lnR>
                    <a:lnT>
                      <a:noFill/>
                    </a:lnT>
                    <a:lnB>
                      <a:noFill/>
                    </a:lnB>
                    <a:noFill/>
                  </a:tcPr>
                </a:tc>
                <a:tc>
                  <a:txBody>
                    <a:bodyPr/>
                    <a:lstStyle/>
                    <a:p>
                      <a:pPr algn="ctr" fontAlgn="t"/>
                      <a:r>
                        <a:rPr lang="en-US" sz="2000" dirty="0">
                          <a:solidFill>
                            <a:schemeClr val="tx1"/>
                          </a:solidFill>
                          <a:effectLst/>
                        </a:rPr>
                        <a:t>2016</a:t>
                      </a:r>
                    </a:p>
                  </a:txBody>
                  <a:tcPr marL="12351" marR="12351" marT="12351" marB="12351">
                    <a:lnL>
                      <a:noFill/>
                    </a:lnL>
                    <a:lnR>
                      <a:noFill/>
                    </a:lnR>
                    <a:lnT>
                      <a:noFill/>
                    </a:lnT>
                    <a:lnB>
                      <a:noFill/>
                    </a:lnB>
                    <a:noFill/>
                  </a:tcPr>
                </a:tc>
                <a:tc>
                  <a:txBody>
                    <a:bodyPr/>
                    <a:lstStyle/>
                    <a:p>
                      <a:pPr algn="ctr" fontAlgn="t"/>
                      <a:r>
                        <a:rPr lang="en-US" sz="2000" dirty="0">
                          <a:solidFill>
                            <a:schemeClr val="tx1"/>
                          </a:solidFill>
                          <a:effectLst/>
                        </a:rPr>
                        <a:t>2050</a:t>
                      </a:r>
                    </a:p>
                  </a:txBody>
                  <a:tcPr marL="12351" marR="12351" marT="12351" marB="12351">
                    <a:lnL>
                      <a:noFill/>
                    </a:lnL>
                    <a:lnR>
                      <a:noFill/>
                    </a:lnR>
                    <a:lnT>
                      <a:noFill/>
                    </a:lnT>
                    <a:lnB>
                      <a:noFill/>
                    </a:lnB>
                    <a:noFill/>
                  </a:tcPr>
                </a:tc>
                <a:extLst>
                  <a:ext uri="{0D108BD9-81ED-4DB2-BD59-A6C34878D82A}">
                    <a16:rowId xmlns:a16="http://schemas.microsoft.com/office/drawing/2014/main" val="3622417246"/>
                  </a:ext>
                </a:extLst>
              </a:tr>
              <a:tr h="309326">
                <a:tc>
                  <a:txBody>
                    <a:bodyPr/>
                    <a:lstStyle/>
                    <a:p>
                      <a:pPr algn="l" fontAlgn="t"/>
                      <a:r>
                        <a:rPr lang="en-US" sz="2000">
                          <a:solidFill>
                            <a:schemeClr val="tx1"/>
                          </a:solidFill>
                          <a:effectLst/>
                        </a:rPr>
                        <a:t>5</a:t>
                      </a:r>
                    </a:p>
                  </a:txBody>
                  <a:tcPr marL="12351" marR="12351" marT="12351" marB="12351">
                    <a:lnL>
                      <a:noFill/>
                    </a:lnL>
                    <a:lnR>
                      <a:noFill/>
                    </a:lnR>
                    <a:lnT>
                      <a:noFill/>
                    </a:lnT>
                    <a:lnB>
                      <a:noFill/>
                    </a:lnB>
                    <a:noFill/>
                  </a:tcPr>
                </a:tc>
                <a:tc>
                  <a:txBody>
                    <a:bodyPr/>
                    <a:lstStyle/>
                    <a:p>
                      <a:pPr algn="ctr" fontAlgn="t"/>
                      <a:r>
                        <a:rPr lang="en-US" sz="2000" dirty="0">
                          <a:solidFill>
                            <a:schemeClr val="accent1"/>
                          </a:solidFill>
                          <a:effectLst/>
                        </a:rPr>
                        <a:t>Cancer statistics, 2008</a:t>
                      </a:r>
                    </a:p>
                  </a:txBody>
                  <a:tcPr marL="12351" marR="12351" marT="12351" marB="12351">
                    <a:lnL>
                      <a:noFill/>
                    </a:lnL>
                    <a:lnR>
                      <a:noFill/>
                    </a:lnR>
                    <a:lnT>
                      <a:noFill/>
                    </a:lnT>
                    <a:lnB>
                      <a:noFill/>
                    </a:lnB>
                    <a:noFill/>
                  </a:tcPr>
                </a:tc>
                <a:tc>
                  <a:txBody>
                    <a:bodyPr/>
                    <a:lstStyle/>
                    <a:p>
                      <a:pPr algn="ctr" fontAlgn="t"/>
                      <a:r>
                        <a:rPr lang="en-US" sz="2000" dirty="0">
                          <a:solidFill>
                            <a:schemeClr val="tx1"/>
                          </a:solidFill>
                          <a:effectLst/>
                        </a:rPr>
                        <a:t>9642</a:t>
                      </a:r>
                    </a:p>
                  </a:txBody>
                  <a:tcPr marL="12351" marR="12351" marT="12351" marB="12351">
                    <a:lnL>
                      <a:noFill/>
                    </a:lnL>
                    <a:lnR>
                      <a:noFill/>
                    </a:lnR>
                    <a:lnT>
                      <a:noFill/>
                    </a:lnT>
                    <a:lnB>
                      <a:noFill/>
                    </a:lnB>
                    <a:noFill/>
                  </a:tcPr>
                </a:tc>
                <a:tc>
                  <a:txBody>
                    <a:bodyPr/>
                    <a:lstStyle/>
                    <a:p>
                      <a:pPr algn="ctr" fontAlgn="t"/>
                      <a:r>
                        <a:rPr lang="en-US" sz="2000">
                          <a:solidFill>
                            <a:schemeClr val="tx1"/>
                          </a:solidFill>
                          <a:effectLst/>
                        </a:rPr>
                        <a:t>2008</a:t>
                      </a:r>
                    </a:p>
                  </a:txBody>
                  <a:tcPr marL="12351" marR="12351" marT="12351" marB="12351">
                    <a:lnL>
                      <a:noFill/>
                    </a:lnL>
                    <a:lnR>
                      <a:noFill/>
                    </a:lnR>
                    <a:lnT>
                      <a:noFill/>
                    </a:lnT>
                    <a:lnB>
                      <a:noFill/>
                    </a:lnB>
                    <a:noFill/>
                  </a:tcPr>
                </a:tc>
                <a:tc>
                  <a:txBody>
                    <a:bodyPr/>
                    <a:lstStyle/>
                    <a:p>
                      <a:pPr algn="ctr" fontAlgn="t"/>
                      <a:r>
                        <a:rPr lang="en-US" sz="2000" dirty="0">
                          <a:solidFill>
                            <a:schemeClr val="tx1"/>
                          </a:solidFill>
                          <a:effectLst/>
                        </a:rPr>
                        <a:t>689</a:t>
                      </a:r>
                    </a:p>
                  </a:txBody>
                  <a:tcPr marL="12351" marR="12351" marT="12351" marB="12351">
                    <a:lnL>
                      <a:noFill/>
                    </a:lnL>
                    <a:lnR>
                      <a:noFill/>
                    </a:lnR>
                    <a:lnT>
                      <a:noFill/>
                    </a:lnT>
                    <a:lnB>
                      <a:noFill/>
                    </a:lnB>
                    <a:noFill/>
                  </a:tcPr>
                </a:tc>
                <a:extLst>
                  <a:ext uri="{0D108BD9-81ED-4DB2-BD59-A6C34878D82A}">
                    <a16:rowId xmlns:a16="http://schemas.microsoft.com/office/drawing/2014/main" val="864840052"/>
                  </a:ext>
                </a:extLst>
              </a:tr>
              <a:tr h="309326">
                <a:tc>
                  <a:txBody>
                    <a:bodyPr/>
                    <a:lstStyle/>
                    <a:p>
                      <a:pPr algn="l" fontAlgn="t"/>
                      <a:r>
                        <a:rPr lang="en-US" sz="2000">
                          <a:solidFill>
                            <a:schemeClr val="tx1"/>
                          </a:solidFill>
                          <a:effectLst/>
                        </a:rPr>
                        <a:t>6</a:t>
                      </a:r>
                    </a:p>
                  </a:txBody>
                  <a:tcPr marL="12351" marR="12351" marT="12351" marB="12351">
                    <a:lnL>
                      <a:noFill/>
                    </a:lnL>
                    <a:lnR>
                      <a:noFill/>
                    </a:lnR>
                    <a:lnT>
                      <a:noFill/>
                    </a:lnT>
                    <a:lnB>
                      <a:noFill/>
                    </a:lnB>
                    <a:noFill/>
                  </a:tcPr>
                </a:tc>
                <a:tc>
                  <a:txBody>
                    <a:bodyPr/>
                    <a:lstStyle/>
                    <a:p>
                      <a:pPr algn="ctr" fontAlgn="t"/>
                      <a:r>
                        <a:rPr lang="en-US" sz="2000" dirty="0">
                          <a:solidFill>
                            <a:schemeClr val="accent1"/>
                          </a:solidFill>
                          <a:effectLst/>
                        </a:rPr>
                        <a:t>Cancer statistics, 2009</a:t>
                      </a:r>
                    </a:p>
                  </a:txBody>
                  <a:tcPr marL="12351" marR="12351" marT="12351" marB="12351">
                    <a:lnL>
                      <a:noFill/>
                    </a:lnL>
                    <a:lnR>
                      <a:noFill/>
                    </a:lnR>
                    <a:lnT>
                      <a:noFill/>
                    </a:lnT>
                    <a:lnB>
                      <a:noFill/>
                    </a:lnB>
                    <a:noFill/>
                  </a:tcPr>
                </a:tc>
                <a:tc>
                  <a:txBody>
                    <a:bodyPr/>
                    <a:lstStyle/>
                    <a:p>
                      <a:pPr algn="ctr" fontAlgn="t"/>
                      <a:r>
                        <a:rPr lang="en-US" sz="2000" dirty="0">
                          <a:solidFill>
                            <a:schemeClr val="tx1"/>
                          </a:solidFill>
                          <a:effectLst/>
                        </a:rPr>
                        <a:t>9047</a:t>
                      </a:r>
                    </a:p>
                  </a:txBody>
                  <a:tcPr marL="12351" marR="12351" marT="12351" marB="12351">
                    <a:lnL>
                      <a:noFill/>
                    </a:lnL>
                    <a:lnR>
                      <a:noFill/>
                    </a:lnR>
                    <a:lnT>
                      <a:noFill/>
                    </a:lnT>
                    <a:lnB>
                      <a:noFill/>
                    </a:lnB>
                    <a:noFill/>
                  </a:tcPr>
                </a:tc>
                <a:tc>
                  <a:txBody>
                    <a:bodyPr/>
                    <a:lstStyle/>
                    <a:p>
                      <a:pPr algn="ctr" fontAlgn="t"/>
                      <a:r>
                        <a:rPr lang="en-US" sz="2000">
                          <a:solidFill>
                            <a:schemeClr val="tx1"/>
                          </a:solidFill>
                          <a:effectLst/>
                        </a:rPr>
                        <a:t>2009</a:t>
                      </a:r>
                    </a:p>
                  </a:txBody>
                  <a:tcPr marL="12351" marR="12351" marT="12351" marB="12351">
                    <a:lnL>
                      <a:noFill/>
                    </a:lnL>
                    <a:lnR>
                      <a:noFill/>
                    </a:lnR>
                    <a:lnT>
                      <a:noFill/>
                    </a:lnT>
                    <a:lnB>
                      <a:noFill/>
                    </a:lnB>
                    <a:noFill/>
                  </a:tcPr>
                </a:tc>
                <a:tc>
                  <a:txBody>
                    <a:bodyPr/>
                    <a:lstStyle/>
                    <a:p>
                      <a:pPr algn="ctr" fontAlgn="t"/>
                      <a:r>
                        <a:rPr lang="en-US" sz="2000" dirty="0">
                          <a:solidFill>
                            <a:schemeClr val="tx1"/>
                          </a:solidFill>
                          <a:effectLst/>
                        </a:rPr>
                        <a:t>696</a:t>
                      </a:r>
                    </a:p>
                  </a:txBody>
                  <a:tcPr marL="12351" marR="12351" marT="12351" marB="12351">
                    <a:lnL>
                      <a:noFill/>
                    </a:lnL>
                    <a:lnR>
                      <a:noFill/>
                    </a:lnR>
                    <a:lnT>
                      <a:noFill/>
                    </a:lnT>
                    <a:lnB>
                      <a:noFill/>
                    </a:lnB>
                    <a:noFill/>
                  </a:tcPr>
                </a:tc>
                <a:extLst>
                  <a:ext uri="{0D108BD9-81ED-4DB2-BD59-A6C34878D82A}">
                    <a16:rowId xmlns:a16="http://schemas.microsoft.com/office/drawing/2014/main" val="3092954091"/>
                  </a:ext>
                </a:extLst>
              </a:tr>
              <a:tr h="309326">
                <a:tc>
                  <a:txBody>
                    <a:bodyPr/>
                    <a:lstStyle/>
                    <a:p>
                      <a:pPr algn="l" fontAlgn="t"/>
                      <a:r>
                        <a:rPr lang="en-US" sz="2000">
                          <a:solidFill>
                            <a:schemeClr val="tx1"/>
                          </a:solidFill>
                          <a:effectLst/>
                        </a:rPr>
                        <a:t>7</a:t>
                      </a:r>
                    </a:p>
                  </a:txBody>
                  <a:tcPr marL="12351" marR="12351" marT="12351" marB="12351">
                    <a:lnL>
                      <a:noFill/>
                    </a:lnL>
                    <a:lnR>
                      <a:noFill/>
                    </a:lnR>
                    <a:lnT>
                      <a:noFill/>
                    </a:lnT>
                    <a:lnB>
                      <a:noFill/>
                    </a:lnB>
                    <a:noFill/>
                  </a:tcPr>
                </a:tc>
                <a:tc>
                  <a:txBody>
                    <a:bodyPr/>
                    <a:lstStyle/>
                    <a:p>
                      <a:pPr algn="ctr" fontAlgn="t"/>
                      <a:r>
                        <a:rPr lang="en-US" sz="2000" dirty="0">
                          <a:solidFill>
                            <a:schemeClr val="accent1"/>
                          </a:solidFill>
                          <a:effectLst/>
                        </a:rPr>
                        <a:t>Cancer statistics, 2018</a:t>
                      </a:r>
                    </a:p>
                  </a:txBody>
                  <a:tcPr marL="12351" marR="12351" marT="12351" marB="12351">
                    <a:lnL>
                      <a:noFill/>
                    </a:lnL>
                    <a:lnR>
                      <a:noFill/>
                    </a:lnR>
                    <a:lnT>
                      <a:noFill/>
                    </a:lnT>
                    <a:lnB>
                      <a:noFill/>
                    </a:lnB>
                    <a:noFill/>
                  </a:tcPr>
                </a:tc>
                <a:tc>
                  <a:txBody>
                    <a:bodyPr/>
                    <a:lstStyle/>
                    <a:p>
                      <a:pPr algn="ctr" fontAlgn="t"/>
                      <a:r>
                        <a:rPr lang="en-US" sz="2000" dirty="0">
                          <a:solidFill>
                            <a:schemeClr val="tx1"/>
                          </a:solidFill>
                          <a:effectLst/>
                        </a:rPr>
                        <a:t>6774</a:t>
                      </a:r>
                    </a:p>
                  </a:txBody>
                  <a:tcPr marL="12351" marR="12351" marT="12351" marB="12351">
                    <a:lnL>
                      <a:noFill/>
                    </a:lnL>
                    <a:lnR>
                      <a:noFill/>
                    </a:lnR>
                    <a:lnT>
                      <a:noFill/>
                    </a:lnT>
                    <a:lnB>
                      <a:noFill/>
                    </a:lnB>
                    <a:noFill/>
                  </a:tcPr>
                </a:tc>
                <a:tc>
                  <a:txBody>
                    <a:bodyPr/>
                    <a:lstStyle/>
                    <a:p>
                      <a:pPr algn="ctr" fontAlgn="t"/>
                      <a:r>
                        <a:rPr lang="en-US" sz="2000">
                          <a:solidFill>
                            <a:schemeClr val="tx1"/>
                          </a:solidFill>
                          <a:effectLst/>
                        </a:rPr>
                        <a:t>2018</a:t>
                      </a:r>
                    </a:p>
                  </a:txBody>
                  <a:tcPr marL="12351" marR="12351" marT="12351" marB="12351">
                    <a:lnL>
                      <a:noFill/>
                    </a:lnL>
                    <a:lnR>
                      <a:noFill/>
                    </a:lnR>
                    <a:lnT>
                      <a:noFill/>
                    </a:lnT>
                    <a:lnB>
                      <a:noFill/>
                    </a:lnB>
                    <a:noFill/>
                  </a:tcPr>
                </a:tc>
                <a:tc>
                  <a:txBody>
                    <a:bodyPr/>
                    <a:lstStyle/>
                    <a:p>
                      <a:pPr algn="ctr" fontAlgn="t"/>
                      <a:r>
                        <a:rPr lang="en-US" sz="2000" dirty="0">
                          <a:solidFill>
                            <a:schemeClr val="tx1"/>
                          </a:solidFill>
                          <a:effectLst/>
                        </a:rPr>
                        <a:t>1693</a:t>
                      </a:r>
                    </a:p>
                  </a:txBody>
                  <a:tcPr marL="12351" marR="12351" marT="12351" marB="12351">
                    <a:lnL>
                      <a:noFill/>
                    </a:lnL>
                    <a:lnR>
                      <a:noFill/>
                    </a:lnR>
                    <a:lnT>
                      <a:noFill/>
                    </a:lnT>
                    <a:lnB>
                      <a:noFill/>
                    </a:lnB>
                    <a:noFill/>
                  </a:tcPr>
                </a:tc>
                <a:extLst>
                  <a:ext uri="{0D108BD9-81ED-4DB2-BD59-A6C34878D82A}">
                    <a16:rowId xmlns:a16="http://schemas.microsoft.com/office/drawing/2014/main" val="3833298115"/>
                  </a:ext>
                </a:extLst>
              </a:tr>
              <a:tr h="309326">
                <a:tc>
                  <a:txBody>
                    <a:bodyPr/>
                    <a:lstStyle/>
                    <a:p>
                      <a:pPr algn="l" fontAlgn="t"/>
                      <a:r>
                        <a:rPr lang="en-US" sz="2000">
                          <a:solidFill>
                            <a:schemeClr val="tx1"/>
                          </a:solidFill>
                          <a:effectLst/>
                        </a:rPr>
                        <a:t>8</a:t>
                      </a:r>
                    </a:p>
                  </a:txBody>
                  <a:tcPr marL="12351" marR="12351" marT="12351" marB="12351">
                    <a:lnL>
                      <a:noFill/>
                    </a:lnL>
                    <a:lnR>
                      <a:noFill/>
                    </a:lnR>
                    <a:lnT>
                      <a:noFill/>
                    </a:lnT>
                    <a:lnB>
                      <a:noFill/>
                    </a:lnB>
                    <a:noFill/>
                  </a:tcPr>
                </a:tc>
                <a:tc>
                  <a:txBody>
                    <a:bodyPr/>
                    <a:lstStyle/>
                    <a:p>
                      <a:pPr algn="ctr" fontAlgn="t"/>
                      <a:r>
                        <a:rPr lang="en-US" sz="2000" dirty="0">
                          <a:solidFill>
                            <a:schemeClr val="accent1"/>
                          </a:solidFill>
                          <a:effectLst/>
                        </a:rPr>
                        <a:t>Cancer statistics, 2007</a:t>
                      </a:r>
                    </a:p>
                  </a:txBody>
                  <a:tcPr marL="12351" marR="12351" marT="12351" marB="12351">
                    <a:lnL>
                      <a:noFill/>
                    </a:lnL>
                    <a:lnR>
                      <a:noFill/>
                    </a:lnR>
                    <a:lnT>
                      <a:noFill/>
                    </a:lnT>
                    <a:lnB>
                      <a:noFill/>
                    </a:lnB>
                    <a:noFill/>
                  </a:tcPr>
                </a:tc>
                <a:tc>
                  <a:txBody>
                    <a:bodyPr/>
                    <a:lstStyle/>
                    <a:p>
                      <a:pPr algn="ctr" fontAlgn="t"/>
                      <a:r>
                        <a:rPr lang="en-US" sz="2000">
                          <a:solidFill>
                            <a:schemeClr val="tx1"/>
                          </a:solidFill>
                          <a:effectLst/>
                        </a:rPr>
                        <a:t>6614</a:t>
                      </a:r>
                    </a:p>
                  </a:txBody>
                  <a:tcPr marL="12351" marR="12351" marT="12351" marB="12351">
                    <a:lnL>
                      <a:noFill/>
                    </a:lnL>
                    <a:lnR>
                      <a:noFill/>
                    </a:lnR>
                    <a:lnT>
                      <a:noFill/>
                    </a:lnT>
                    <a:lnB>
                      <a:noFill/>
                    </a:lnB>
                    <a:noFill/>
                  </a:tcPr>
                </a:tc>
                <a:tc>
                  <a:txBody>
                    <a:bodyPr/>
                    <a:lstStyle/>
                    <a:p>
                      <a:pPr algn="ctr" fontAlgn="t"/>
                      <a:r>
                        <a:rPr lang="en-US" sz="2000" dirty="0">
                          <a:solidFill>
                            <a:schemeClr val="tx1"/>
                          </a:solidFill>
                          <a:effectLst/>
                        </a:rPr>
                        <a:t>2007</a:t>
                      </a:r>
                    </a:p>
                  </a:txBody>
                  <a:tcPr marL="12351" marR="12351" marT="12351" marB="12351">
                    <a:lnL>
                      <a:noFill/>
                    </a:lnL>
                    <a:lnR>
                      <a:noFill/>
                    </a:lnR>
                    <a:lnT>
                      <a:noFill/>
                    </a:lnT>
                    <a:lnB>
                      <a:noFill/>
                    </a:lnB>
                    <a:noFill/>
                  </a:tcPr>
                </a:tc>
                <a:tc>
                  <a:txBody>
                    <a:bodyPr/>
                    <a:lstStyle/>
                    <a:p>
                      <a:pPr algn="ctr" fontAlgn="t"/>
                      <a:r>
                        <a:rPr lang="en-US" sz="2000" dirty="0">
                          <a:solidFill>
                            <a:schemeClr val="tx1"/>
                          </a:solidFill>
                          <a:effectLst/>
                        </a:rPr>
                        <a:t>441</a:t>
                      </a:r>
                    </a:p>
                  </a:txBody>
                  <a:tcPr marL="12351" marR="12351" marT="12351" marB="12351">
                    <a:lnL>
                      <a:noFill/>
                    </a:lnL>
                    <a:lnR>
                      <a:noFill/>
                    </a:lnR>
                    <a:lnT>
                      <a:noFill/>
                    </a:lnT>
                    <a:lnB>
                      <a:noFill/>
                    </a:lnB>
                    <a:noFill/>
                  </a:tcPr>
                </a:tc>
                <a:extLst>
                  <a:ext uri="{0D108BD9-81ED-4DB2-BD59-A6C34878D82A}">
                    <a16:rowId xmlns:a16="http://schemas.microsoft.com/office/drawing/2014/main" val="3762557427"/>
                  </a:ext>
                </a:extLst>
              </a:tr>
              <a:tr h="588386">
                <a:tc>
                  <a:txBody>
                    <a:bodyPr/>
                    <a:lstStyle/>
                    <a:p>
                      <a:pPr algn="l" fontAlgn="t"/>
                      <a:r>
                        <a:rPr lang="en-US" sz="2000">
                          <a:solidFill>
                            <a:schemeClr val="tx1"/>
                          </a:solidFill>
                          <a:effectLst/>
                        </a:rPr>
                        <a:t>9</a:t>
                      </a:r>
                    </a:p>
                  </a:txBody>
                  <a:tcPr marL="12351" marR="12351" marT="12351" marB="12351">
                    <a:lnL>
                      <a:noFill/>
                    </a:lnL>
                    <a:lnR>
                      <a:noFill/>
                    </a:lnR>
                    <a:lnT>
                      <a:noFill/>
                    </a:lnT>
                    <a:lnB>
                      <a:noFill/>
                    </a:lnB>
                    <a:noFill/>
                  </a:tcPr>
                </a:tc>
                <a:tc>
                  <a:txBody>
                    <a:bodyPr/>
                    <a:lstStyle/>
                    <a:p>
                      <a:pPr algn="ctr" fontAlgn="t"/>
                      <a:r>
                        <a:rPr lang="en-US" sz="1600" dirty="0">
                          <a:solidFill>
                            <a:schemeClr val="tx1"/>
                          </a:solidFill>
                          <a:effectLst/>
                        </a:rPr>
                        <a:t>Effects of chemotherapy and hormonal therapy for early breast cancer on  recurrence and 15-year survival: an overview of the randomized trials</a:t>
                      </a:r>
                    </a:p>
                  </a:txBody>
                  <a:tcPr marL="12351" marR="12351" marT="12351" marB="12351">
                    <a:lnL>
                      <a:noFill/>
                    </a:lnL>
                    <a:lnR>
                      <a:noFill/>
                    </a:lnR>
                    <a:lnT>
                      <a:noFill/>
                    </a:lnT>
                    <a:lnB>
                      <a:noFill/>
                    </a:lnB>
                    <a:noFill/>
                  </a:tcPr>
                </a:tc>
                <a:tc>
                  <a:txBody>
                    <a:bodyPr/>
                    <a:lstStyle/>
                    <a:p>
                      <a:pPr algn="ctr" fontAlgn="t"/>
                      <a:r>
                        <a:rPr lang="en-US" sz="2000" dirty="0">
                          <a:solidFill>
                            <a:schemeClr val="tx1"/>
                          </a:solidFill>
                          <a:effectLst/>
                        </a:rPr>
                        <a:t>5599</a:t>
                      </a:r>
                    </a:p>
                  </a:txBody>
                  <a:tcPr marL="12351" marR="12351" marT="12351" marB="12351">
                    <a:lnL>
                      <a:noFill/>
                    </a:lnL>
                    <a:lnR>
                      <a:noFill/>
                    </a:lnR>
                    <a:lnT>
                      <a:noFill/>
                    </a:lnT>
                    <a:lnB>
                      <a:noFill/>
                    </a:lnB>
                    <a:noFill/>
                  </a:tcPr>
                </a:tc>
                <a:tc>
                  <a:txBody>
                    <a:bodyPr/>
                    <a:lstStyle/>
                    <a:p>
                      <a:pPr algn="ctr" fontAlgn="t"/>
                      <a:r>
                        <a:rPr lang="en-US" sz="2000" dirty="0">
                          <a:solidFill>
                            <a:schemeClr val="tx1"/>
                          </a:solidFill>
                          <a:effectLst/>
                        </a:rPr>
                        <a:t>2005</a:t>
                      </a:r>
                    </a:p>
                  </a:txBody>
                  <a:tcPr marL="12351" marR="12351" marT="12351" marB="12351">
                    <a:lnL>
                      <a:noFill/>
                    </a:lnL>
                    <a:lnR>
                      <a:noFill/>
                    </a:lnR>
                    <a:lnT>
                      <a:noFill/>
                    </a:lnT>
                    <a:lnB>
                      <a:noFill/>
                    </a:lnB>
                    <a:noFill/>
                  </a:tcPr>
                </a:tc>
                <a:tc>
                  <a:txBody>
                    <a:bodyPr/>
                    <a:lstStyle/>
                    <a:p>
                      <a:pPr algn="ctr" fontAlgn="t"/>
                      <a:r>
                        <a:rPr lang="en-US" sz="2000" dirty="0">
                          <a:solidFill>
                            <a:schemeClr val="tx1"/>
                          </a:solidFill>
                          <a:effectLst/>
                        </a:rPr>
                        <a:t>329</a:t>
                      </a:r>
                    </a:p>
                  </a:txBody>
                  <a:tcPr marL="12351" marR="12351" marT="12351" marB="12351">
                    <a:lnL>
                      <a:noFill/>
                    </a:lnL>
                    <a:lnR>
                      <a:noFill/>
                    </a:lnR>
                    <a:lnT>
                      <a:noFill/>
                    </a:lnT>
                    <a:lnB>
                      <a:noFill/>
                    </a:lnB>
                    <a:noFill/>
                  </a:tcPr>
                </a:tc>
                <a:extLst>
                  <a:ext uri="{0D108BD9-81ED-4DB2-BD59-A6C34878D82A}">
                    <a16:rowId xmlns:a16="http://schemas.microsoft.com/office/drawing/2014/main" val="249677612"/>
                  </a:ext>
                </a:extLst>
              </a:tr>
              <a:tr h="309326">
                <a:tc>
                  <a:txBody>
                    <a:bodyPr/>
                    <a:lstStyle/>
                    <a:p>
                      <a:pPr algn="l" fontAlgn="t"/>
                      <a:r>
                        <a:rPr lang="en-US" sz="2000">
                          <a:solidFill>
                            <a:schemeClr val="tx1"/>
                          </a:solidFill>
                          <a:effectLst/>
                        </a:rPr>
                        <a:t>10</a:t>
                      </a:r>
                    </a:p>
                  </a:txBody>
                  <a:tcPr marL="12351" marR="12351" marT="12351" marB="12351">
                    <a:lnL>
                      <a:noFill/>
                    </a:lnL>
                    <a:lnR>
                      <a:noFill/>
                    </a:lnR>
                    <a:lnT>
                      <a:noFill/>
                    </a:lnT>
                    <a:lnB>
                      <a:noFill/>
                    </a:lnB>
                    <a:noFill/>
                  </a:tcPr>
                </a:tc>
                <a:tc>
                  <a:txBody>
                    <a:bodyPr/>
                    <a:lstStyle/>
                    <a:p>
                      <a:pPr algn="ctr" fontAlgn="t"/>
                      <a:r>
                        <a:rPr lang="en-US" sz="2000" dirty="0">
                          <a:solidFill>
                            <a:schemeClr val="accent1"/>
                          </a:solidFill>
                          <a:effectLst/>
                        </a:rPr>
                        <a:t>Cancer statistics, 2020</a:t>
                      </a:r>
                    </a:p>
                  </a:txBody>
                  <a:tcPr marL="12351" marR="12351" marT="12351" marB="12351">
                    <a:lnL>
                      <a:noFill/>
                    </a:lnL>
                    <a:lnR>
                      <a:noFill/>
                    </a:lnR>
                    <a:lnT>
                      <a:noFill/>
                    </a:lnT>
                    <a:lnB>
                      <a:noFill/>
                    </a:lnB>
                    <a:noFill/>
                  </a:tcPr>
                </a:tc>
                <a:tc>
                  <a:txBody>
                    <a:bodyPr/>
                    <a:lstStyle/>
                    <a:p>
                      <a:pPr algn="ctr" fontAlgn="t"/>
                      <a:r>
                        <a:rPr lang="en-US" sz="2000">
                          <a:solidFill>
                            <a:schemeClr val="tx1"/>
                          </a:solidFill>
                          <a:effectLst/>
                        </a:rPr>
                        <a:t>5533</a:t>
                      </a:r>
                    </a:p>
                  </a:txBody>
                  <a:tcPr marL="12351" marR="12351" marT="12351" marB="12351">
                    <a:lnL>
                      <a:noFill/>
                    </a:lnL>
                    <a:lnR>
                      <a:noFill/>
                    </a:lnR>
                    <a:lnT>
                      <a:noFill/>
                    </a:lnT>
                    <a:lnB>
                      <a:noFill/>
                    </a:lnB>
                    <a:noFill/>
                  </a:tcPr>
                </a:tc>
                <a:tc>
                  <a:txBody>
                    <a:bodyPr/>
                    <a:lstStyle/>
                    <a:p>
                      <a:pPr algn="ctr" fontAlgn="t"/>
                      <a:r>
                        <a:rPr lang="en-US" sz="2000" dirty="0">
                          <a:solidFill>
                            <a:schemeClr val="tx1"/>
                          </a:solidFill>
                          <a:effectLst/>
                        </a:rPr>
                        <a:t>2020</a:t>
                      </a:r>
                    </a:p>
                  </a:txBody>
                  <a:tcPr marL="12351" marR="12351" marT="12351" marB="12351">
                    <a:lnL>
                      <a:noFill/>
                    </a:lnL>
                    <a:lnR>
                      <a:noFill/>
                    </a:lnR>
                    <a:lnT>
                      <a:noFill/>
                    </a:lnT>
                    <a:lnB>
                      <a:noFill/>
                    </a:lnB>
                    <a:noFill/>
                  </a:tcPr>
                </a:tc>
                <a:tc>
                  <a:txBody>
                    <a:bodyPr/>
                    <a:lstStyle/>
                    <a:p>
                      <a:pPr algn="ctr" fontAlgn="t"/>
                      <a:r>
                        <a:rPr lang="en-US" sz="2000" dirty="0">
                          <a:solidFill>
                            <a:schemeClr val="tx1"/>
                          </a:solidFill>
                          <a:effectLst/>
                        </a:rPr>
                        <a:t>2766.5</a:t>
                      </a:r>
                    </a:p>
                  </a:txBody>
                  <a:tcPr marL="12351" marR="12351" marT="12351" marB="12351">
                    <a:lnL>
                      <a:noFill/>
                    </a:lnL>
                    <a:lnR>
                      <a:noFill/>
                    </a:lnR>
                    <a:lnT>
                      <a:noFill/>
                    </a:lnT>
                    <a:lnB>
                      <a:noFill/>
                    </a:lnB>
                    <a:noFill/>
                  </a:tcPr>
                </a:tc>
                <a:extLst>
                  <a:ext uri="{0D108BD9-81ED-4DB2-BD59-A6C34878D82A}">
                    <a16:rowId xmlns:a16="http://schemas.microsoft.com/office/drawing/2014/main" val="3411755097"/>
                  </a:ext>
                </a:extLst>
              </a:tr>
            </a:tbl>
          </a:graphicData>
        </a:graphic>
      </p:graphicFrame>
      <p:sp>
        <p:nvSpPr>
          <p:cNvPr id="6" name="TextBox 5">
            <a:extLst>
              <a:ext uri="{FF2B5EF4-FFF2-40B4-BE49-F238E27FC236}">
                <a16:creationId xmlns:a16="http://schemas.microsoft.com/office/drawing/2014/main" id="{13BDF8AB-21EC-6B6A-5964-B3990BD53B73}"/>
              </a:ext>
            </a:extLst>
          </p:cNvPr>
          <p:cNvSpPr txBox="1"/>
          <p:nvPr/>
        </p:nvSpPr>
        <p:spPr>
          <a:xfrm>
            <a:off x="0" y="6492875"/>
            <a:ext cx="6195060" cy="338554"/>
          </a:xfrm>
          <a:prstGeom prst="rect">
            <a:avLst/>
          </a:prstGeom>
          <a:noFill/>
        </p:spPr>
        <p:txBody>
          <a:bodyPr wrap="square">
            <a:spAutoFit/>
          </a:bodyPr>
          <a:lstStyle/>
          <a:p>
            <a:r>
              <a:rPr lang="en-US" sz="1600" dirty="0"/>
              <a:t>Zhang et al, Medicine 102(32):p e34428, August 11, 2023. </a:t>
            </a:r>
          </a:p>
        </p:txBody>
      </p:sp>
      <p:cxnSp>
        <p:nvCxnSpPr>
          <p:cNvPr id="7" name="Straight Connector 6">
            <a:extLst>
              <a:ext uri="{FF2B5EF4-FFF2-40B4-BE49-F238E27FC236}">
                <a16:creationId xmlns:a16="http://schemas.microsoft.com/office/drawing/2014/main" id="{3B94B58F-97D1-F6ED-3AC6-EAA377EB52FF}"/>
              </a:ext>
            </a:extLst>
          </p:cNvPr>
          <p:cNvCxnSpPr>
            <a:cxnSpLocks/>
          </p:cNvCxnSpPr>
          <p:nvPr/>
        </p:nvCxnSpPr>
        <p:spPr>
          <a:xfrm>
            <a:off x="99060" y="6488668"/>
            <a:ext cx="10757362" cy="4207"/>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75674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F5FC8-1984-CF49-8704-10809F61FD3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CF1659F-FFB9-7506-F84C-DA6726AE0DE7}"/>
              </a:ext>
            </a:extLst>
          </p:cNvPr>
          <p:cNvPicPr>
            <a:picLocks noChangeAspect="1"/>
          </p:cNvPicPr>
          <p:nvPr/>
        </p:nvPicPr>
        <p:blipFill>
          <a:blip r:embed="rId3">
            <a:alphaModFix amt="45000"/>
          </a:blip>
          <a:srcRect b="16"/>
          <a:stretch>
            <a:fillRect/>
          </a:stretch>
        </p:blipFill>
        <p:spPr>
          <a:xfrm>
            <a:off x="0" y="23043"/>
            <a:ext cx="12191981" cy="6887365"/>
          </a:xfrm>
          <a:prstGeom prst="rect">
            <a:avLst/>
          </a:prstGeom>
          <a:solidFill>
            <a:schemeClr val="bg1">
              <a:alpha val="62343"/>
            </a:schemeClr>
          </a:solidFill>
        </p:spPr>
      </p:pic>
      <p:sp>
        <p:nvSpPr>
          <p:cNvPr id="7" name="Title 1">
            <a:extLst>
              <a:ext uri="{FF2B5EF4-FFF2-40B4-BE49-F238E27FC236}">
                <a16:creationId xmlns:a16="http://schemas.microsoft.com/office/drawing/2014/main" id="{D5DD71B4-8373-43B1-2939-11403963BD81}"/>
              </a:ext>
            </a:extLst>
          </p:cNvPr>
          <p:cNvSpPr>
            <a:spLocks noGrp="1"/>
          </p:cNvSpPr>
          <p:nvPr>
            <p:ph type="title"/>
          </p:nvPr>
        </p:nvSpPr>
        <p:spPr>
          <a:xfrm>
            <a:off x="0" y="-33803"/>
            <a:ext cx="12191999" cy="1325563"/>
          </a:xfrm>
        </p:spPr>
        <p:txBody>
          <a:bodyPr>
            <a:normAutofit/>
          </a:bodyPr>
          <a:lstStyle/>
          <a:p>
            <a:pPr algn="ctr"/>
            <a:r>
              <a:rPr lang="en-US" sz="3300" dirty="0"/>
              <a:t>3. Cancer registries provide data for many important studies</a:t>
            </a:r>
          </a:p>
        </p:txBody>
      </p:sp>
      <p:sp>
        <p:nvSpPr>
          <p:cNvPr id="8" name="Content Placeholder 2">
            <a:extLst>
              <a:ext uri="{FF2B5EF4-FFF2-40B4-BE49-F238E27FC236}">
                <a16:creationId xmlns:a16="http://schemas.microsoft.com/office/drawing/2014/main" id="{8DA2143B-CF2C-C17B-9EB1-B054F1DD4BBB}"/>
              </a:ext>
            </a:extLst>
          </p:cNvPr>
          <p:cNvSpPr>
            <a:spLocks noGrp="1"/>
          </p:cNvSpPr>
          <p:nvPr>
            <p:ph idx="1"/>
          </p:nvPr>
        </p:nvSpPr>
        <p:spPr>
          <a:xfrm>
            <a:off x="87162" y="1463446"/>
            <a:ext cx="6074944" cy="4923742"/>
          </a:xfrm>
        </p:spPr>
        <p:txBody>
          <a:bodyPr>
            <a:normAutofit/>
          </a:bodyPr>
          <a:lstStyle/>
          <a:p>
            <a:pPr marL="0" indent="0">
              <a:buNone/>
            </a:pPr>
            <a:r>
              <a:rPr lang="en-US" b="1" dirty="0">
                <a:solidFill>
                  <a:srgbClr val="00B0F0"/>
                </a:solidFill>
                <a:latin typeface="Arial" panose="020B0604020202020204" pitchFamily="34" charset="0"/>
                <a:cs typeface="Arial" panose="020B0604020202020204" pitchFamily="34" charset="0"/>
              </a:rPr>
              <a:t>EXAMPLES</a:t>
            </a:r>
          </a:p>
          <a:p>
            <a:pPr marL="0" indent="0">
              <a:buNone/>
            </a:pPr>
            <a:endParaRPr lang="en-US" b="1" dirty="0">
              <a:solidFill>
                <a:schemeClr val="accent3">
                  <a:lumMod val="40000"/>
                  <a:lumOff val="60000"/>
                </a:schemeClr>
              </a:solidFill>
              <a:latin typeface="Arial" panose="020B0604020202020204" pitchFamily="34" charset="0"/>
              <a:cs typeface="Arial" panose="020B0604020202020204" pitchFamily="34" charset="0"/>
            </a:endParaRPr>
          </a:p>
          <a:p>
            <a:pPr marL="457200" indent="-457200">
              <a:lnSpc>
                <a:spcPct val="100000"/>
              </a:lnSpc>
              <a:spcBef>
                <a:spcPts val="0"/>
              </a:spcBef>
            </a:pPr>
            <a:r>
              <a:rPr lang="en-US" sz="2400" dirty="0">
                <a:latin typeface="Arial" panose="020B0604020202020204" pitchFamily="34" charset="0"/>
                <a:cs typeface="Arial" panose="020B0604020202020204" pitchFamily="34" charset="0"/>
              </a:rPr>
              <a:t>Breast Cancer Surveillance Consortium</a:t>
            </a:r>
          </a:p>
          <a:p>
            <a:pPr marL="457200" indent="-457200">
              <a:lnSpc>
                <a:spcPct val="100000"/>
              </a:lnSpc>
              <a:spcBef>
                <a:spcPts val="0"/>
              </a:spcBef>
            </a:pPr>
            <a:r>
              <a:rPr lang="en-US" sz="2400" dirty="0">
                <a:latin typeface="Arial" panose="020B0604020202020204" pitchFamily="34" charset="0"/>
                <a:cs typeface="Arial" panose="020B0604020202020204" pitchFamily="34" charset="0"/>
              </a:rPr>
              <a:t>California Teachers Study</a:t>
            </a:r>
          </a:p>
          <a:p>
            <a:pPr marL="457200" indent="-457200">
              <a:lnSpc>
                <a:spcPct val="100000"/>
              </a:lnSpc>
              <a:spcBef>
                <a:spcPts val="0"/>
              </a:spcBef>
            </a:pPr>
            <a:r>
              <a:rPr lang="en-US" sz="2400" dirty="0">
                <a:latin typeface="Arial" panose="020B0604020202020204" pitchFamily="34" charset="0"/>
                <a:cs typeface="Arial" panose="020B0604020202020204" pitchFamily="34" charset="0"/>
              </a:rPr>
              <a:t>Cohort Study of Lead-Exposed Workers</a:t>
            </a:r>
          </a:p>
          <a:p>
            <a:pPr marL="457200" indent="-457200">
              <a:lnSpc>
                <a:spcPct val="100000"/>
              </a:lnSpc>
              <a:spcBef>
                <a:spcPts val="0"/>
              </a:spcBef>
            </a:pPr>
            <a:r>
              <a:rPr lang="en-US" sz="2400" dirty="0">
                <a:latin typeface="Arial" panose="020B0604020202020204" pitchFamily="34" charset="0"/>
                <a:cs typeface="Arial" panose="020B0604020202020204" pitchFamily="34" charset="0"/>
              </a:rPr>
              <a:t>Colon Cancer Family Registry	</a:t>
            </a:r>
          </a:p>
          <a:p>
            <a:pPr marL="457200" indent="-457200">
              <a:lnSpc>
                <a:spcPct val="100000"/>
              </a:lnSpc>
              <a:spcBef>
                <a:spcPts val="0"/>
              </a:spcBef>
            </a:pPr>
            <a:r>
              <a:rPr lang="en-US" sz="2400" dirty="0">
                <a:latin typeface="Arial" panose="020B0604020202020204" pitchFamily="34" charset="0"/>
                <a:cs typeface="Arial" panose="020B0604020202020204" pitchFamily="34" charset="0"/>
              </a:rPr>
              <a:t>Cancer Prevention Study-3</a:t>
            </a:r>
          </a:p>
          <a:p>
            <a:pPr marL="457200" indent="-457200">
              <a:lnSpc>
                <a:spcPct val="100000"/>
              </a:lnSpc>
              <a:spcBef>
                <a:spcPts val="0"/>
              </a:spcBef>
            </a:pPr>
            <a:r>
              <a:rPr lang="en-US" sz="2400" dirty="0">
                <a:latin typeface="Arial" panose="020B0604020202020204" pitchFamily="34" charset="0"/>
                <a:cs typeface="Arial" panose="020B0604020202020204" pitchFamily="34" charset="0"/>
              </a:rPr>
              <a:t>Childhood Cancer Survivor Study</a:t>
            </a:r>
          </a:p>
          <a:p>
            <a:pPr marL="457200" indent="-457200">
              <a:lnSpc>
                <a:spcPct val="100000"/>
              </a:lnSpc>
              <a:spcBef>
                <a:spcPts val="0"/>
              </a:spcBef>
            </a:pPr>
            <a:r>
              <a:rPr lang="en-US" sz="2400" dirty="0">
                <a:latin typeface="Arial" panose="020B0604020202020204" pitchFamily="34" charset="0"/>
                <a:cs typeface="Arial" panose="020B0604020202020204" pitchFamily="34" charset="0"/>
              </a:rPr>
              <a:t>Iowa Women’s Health Study</a:t>
            </a:r>
          </a:p>
          <a:p>
            <a:pPr marL="457200" indent="-457200">
              <a:lnSpc>
                <a:spcPct val="100000"/>
              </a:lnSpc>
              <a:spcBef>
                <a:spcPts val="0"/>
              </a:spcBef>
            </a:pPr>
            <a:r>
              <a:rPr lang="en-US" sz="2400" dirty="0">
                <a:latin typeface="Arial" panose="020B0604020202020204" pitchFamily="34" charset="0"/>
                <a:cs typeface="Arial" panose="020B0604020202020204" pitchFamily="34" charset="0"/>
              </a:rPr>
              <a:t>National Childhood Data Initiative</a:t>
            </a:r>
          </a:p>
          <a:p>
            <a:pPr marL="0" indent="0">
              <a:buNone/>
            </a:pPr>
            <a:endParaRPr lang="en-US" dirty="0">
              <a:solidFill>
                <a:srgbClr val="00B0F0"/>
              </a:solidFill>
              <a:latin typeface="+mj-lt"/>
            </a:endParaRPr>
          </a:p>
        </p:txBody>
      </p:sp>
      <p:sp>
        <p:nvSpPr>
          <p:cNvPr id="14" name="TextBox 13">
            <a:extLst>
              <a:ext uri="{FF2B5EF4-FFF2-40B4-BE49-F238E27FC236}">
                <a16:creationId xmlns:a16="http://schemas.microsoft.com/office/drawing/2014/main" id="{1E75ACF3-BA6B-1DA5-3071-5091B2684EED}"/>
              </a:ext>
            </a:extLst>
          </p:cNvPr>
          <p:cNvSpPr txBox="1"/>
          <p:nvPr/>
        </p:nvSpPr>
        <p:spPr>
          <a:xfrm>
            <a:off x="87162" y="6387188"/>
            <a:ext cx="17163158" cy="523220"/>
          </a:xfrm>
          <a:prstGeom prst="rect">
            <a:avLst/>
          </a:prstGeom>
          <a:noFill/>
        </p:spPr>
        <p:txBody>
          <a:bodyPr wrap="square">
            <a:spAutoFit/>
          </a:bodyPr>
          <a:lstStyle/>
          <a:p>
            <a:r>
              <a:rPr lang="en-US" sz="1400" dirty="0"/>
              <a:t>https://</a:t>
            </a:r>
            <a:r>
              <a:rPr lang="en-US" sz="1400" dirty="0" err="1"/>
              <a:t>coloncfr.org</a:t>
            </a:r>
            <a:r>
              <a:rPr lang="en-US" sz="1400" dirty="0"/>
              <a:t>/publications/		 https://</a:t>
            </a:r>
            <a:r>
              <a:rPr lang="en-US" sz="1400" dirty="0" err="1"/>
              <a:t>cancercontrol.cancer.gov</a:t>
            </a:r>
            <a:r>
              <a:rPr lang="en-US" sz="1400" dirty="0"/>
              <a:t>/research-emphasis/supplement/childhood-cancer-registry</a:t>
            </a:r>
          </a:p>
          <a:p>
            <a:r>
              <a:rPr lang="en-US" sz="1400" dirty="0"/>
              <a:t>https://</a:t>
            </a:r>
            <a:r>
              <a:rPr lang="en-US" sz="1400" dirty="0" err="1"/>
              <a:t>www.cdc.gov</a:t>
            </a:r>
            <a:r>
              <a:rPr lang="en-US" sz="1400" dirty="0"/>
              <a:t>/</a:t>
            </a:r>
            <a:r>
              <a:rPr lang="en-US" sz="1400" dirty="0" err="1"/>
              <a:t>niosh</a:t>
            </a:r>
            <a:r>
              <a:rPr lang="en-US" sz="1400" dirty="0"/>
              <a:t>/firefighters/registry/</a:t>
            </a:r>
            <a:r>
              <a:rPr lang="en-US" sz="1400" dirty="0" err="1"/>
              <a:t>index.html</a:t>
            </a:r>
            <a:r>
              <a:rPr lang="en-US" sz="1400" dirty="0"/>
              <a:t>	  Colt, </a:t>
            </a:r>
            <a:r>
              <a:rPr lang="en-US" sz="1400" dirty="0" err="1"/>
              <a:t>Occup</a:t>
            </a:r>
            <a:r>
              <a:rPr lang="en-US" sz="1400" dirty="0"/>
              <a:t> Environ Med,. 2011 Apr;68(4):239-49.     Jacobs 2017 A J Epidemiol 186; 7; 876-884</a:t>
            </a:r>
          </a:p>
        </p:txBody>
      </p:sp>
      <p:cxnSp>
        <p:nvCxnSpPr>
          <p:cNvPr id="21" name="Straight Connector 20">
            <a:extLst>
              <a:ext uri="{FF2B5EF4-FFF2-40B4-BE49-F238E27FC236}">
                <a16:creationId xmlns:a16="http://schemas.microsoft.com/office/drawing/2014/main" id="{C87C33DC-A141-E522-58FB-49FFDFB707B8}"/>
              </a:ext>
            </a:extLst>
          </p:cNvPr>
          <p:cNvCxnSpPr/>
          <p:nvPr/>
        </p:nvCxnSpPr>
        <p:spPr>
          <a:xfrm>
            <a:off x="594360" y="1041265"/>
            <a:ext cx="11140440" cy="0"/>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AF538D4-ABE2-FFAE-3CCE-44AF93A0F40F}"/>
              </a:ext>
            </a:extLst>
          </p:cNvPr>
          <p:cNvSpPr txBox="1"/>
          <p:nvPr/>
        </p:nvSpPr>
        <p:spPr>
          <a:xfrm>
            <a:off x="6162106" y="2389936"/>
            <a:ext cx="5934635" cy="3046988"/>
          </a:xfrm>
          <a:prstGeom prst="rect">
            <a:avLst/>
          </a:prstGeom>
          <a:noFill/>
        </p:spPr>
        <p:txBody>
          <a:bodyPr wrap="square" rtlCol="0">
            <a:spAutoFit/>
          </a:bodyPr>
          <a:lstStyle/>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National Firefighter Registry for Cancer</a:t>
            </a:r>
          </a:p>
          <a:p>
            <a:pPr marL="457200" indent="-457200">
              <a:buFont typeface="Arial" panose="020B0604020202020204" pitchFamily="34" charset="0"/>
              <a:buChar char="•"/>
            </a:pPr>
            <a:r>
              <a:rPr lang="en-US" sz="2400" i="0" dirty="0">
                <a:effectLst/>
                <a:latin typeface="Arial" panose="020B0604020202020204" pitchFamily="34" charset="0"/>
                <a:cs typeface="Arial" panose="020B0604020202020204" pitchFamily="34" charset="0"/>
              </a:rPr>
              <a:t>New England Bladder Cancer Study</a:t>
            </a:r>
          </a:p>
          <a:p>
            <a:pPr marL="457200" indent="-457200">
              <a:buFont typeface="Arial" panose="020B0604020202020204" pitchFamily="34" charset="0"/>
              <a:buChar char="•"/>
            </a:pPr>
            <a:r>
              <a:rPr lang="en-US" sz="2400" i="0" dirty="0">
                <a:effectLst/>
                <a:latin typeface="Arial" panose="020B0604020202020204" pitchFamily="34" charset="0"/>
                <a:cs typeface="Arial" panose="020B0604020202020204" pitchFamily="34" charset="0"/>
              </a:rPr>
              <a:t>NIH-AARP Study </a:t>
            </a:r>
          </a:p>
          <a:p>
            <a:pPr marL="457200" indent="-457200">
              <a:buFont typeface="Arial" panose="020B0604020202020204" pitchFamily="34" charset="0"/>
              <a:buChar char="•"/>
            </a:pPr>
            <a:r>
              <a:rPr lang="en-US" sz="2400" i="0" dirty="0">
                <a:effectLst/>
                <a:latin typeface="Arial" panose="020B0604020202020204" pitchFamily="34" charset="0"/>
                <a:cs typeface="Arial" panose="020B0604020202020204" pitchFamily="34" charset="0"/>
              </a:rPr>
              <a:t>Skin Cancer Prevention Study</a:t>
            </a:r>
          </a:p>
          <a:p>
            <a:pPr marL="457200" indent="-457200">
              <a:buFont typeface="Arial" panose="020B0604020202020204" pitchFamily="34" charset="0"/>
              <a:buChar char="•"/>
            </a:pPr>
            <a:r>
              <a:rPr lang="en-US" sz="2400" i="0" dirty="0">
                <a:effectLst/>
                <a:latin typeface="Arial" panose="020B0604020202020204" pitchFamily="34" charset="0"/>
                <a:cs typeface="Arial" panose="020B0604020202020204" pitchFamily="34" charset="0"/>
              </a:rPr>
              <a:t>Southern Community Cohort Study</a:t>
            </a:r>
          </a:p>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Transplant Cancer Match Study</a:t>
            </a:r>
          </a:p>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U.S. Radiologic Technologist Study</a:t>
            </a:r>
          </a:p>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Women’s Health Initiative</a:t>
            </a:r>
          </a:p>
        </p:txBody>
      </p:sp>
      <p:cxnSp>
        <p:nvCxnSpPr>
          <p:cNvPr id="3" name="Straight Connector 2">
            <a:extLst>
              <a:ext uri="{FF2B5EF4-FFF2-40B4-BE49-F238E27FC236}">
                <a16:creationId xmlns:a16="http://schemas.microsoft.com/office/drawing/2014/main" id="{4C751911-B124-DE21-4A7D-A212F3DC314C}"/>
              </a:ext>
            </a:extLst>
          </p:cNvPr>
          <p:cNvCxnSpPr>
            <a:cxnSpLocks/>
          </p:cNvCxnSpPr>
          <p:nvPr/>
        </p:nvCxnSpPr>
        <p:spPr>
          <a:xfrm flipV="1">
            <a:off x="99060" y="6387188"/>
            <a:ext cx="10640984" cy="8716"/>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63606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E33164F4-DF2F-9B0E-0C7A-A1E751675590}"/>
              </a:ext>
            </a:extLst>
          </p:cNvPr>
          <p:cNvSpPr>
            <a:spLocks noGrp="1"/>
          </p:cNvSpPr>
          <p:nvPr>
            <p:ph type="title"/>
          </p:nvPr>
        </p:nvSpPr>
        <p:spPr>
          <a:xfrm>
            <a:off x="155628" y="101567"/>
            <a:ext cx="6879341" cy="1325563"/>
          </a:xfrm>
        </p:spPr>
        <p:txBody>
          <a:bodyPr>
            <a:normAutofit/>
          </a:bodyPr>
          <a:lstStyle/>
          <a:p>
            <a:pPr algn="ctr"/>
            <a:r>
              <a:rPr lang="en-US" sz="3400" dirty="0"/>
              <a:t>3. Cancer registries provide data for many important studies</a:t>
            </a:r>
          </a:p>
        </p:txBody>
      </p:sp>
      <p:cxnSp>
        <p:nvCxnSpPr>
          <p:cNvPr id="19" name="Straight Connector 18">
            <a:extLst>
              <a:ext uri="{FF2B5EF4-FFF2-40B4-BE49-F238E27FC236}">
                <a16:creationId xmlns:a16="http://schemas.microsoft.com/office/drawing/2014/main" id="{4EE9DBA9-8EB6-9B49-1567-2C0EE8B7FAE2}"/>
              </a:ext>
            </a:extLst>
          </p:cNvPr>
          <p:cNvCxnSpPr>
            <a:cxnSpLocks/>
          </p:cNvCxnSpPr>
          <p:nvPr/>
        </p:nvCxnSpPr>
        <p:spPr>
          <a:xfrm>
            <a:off x="768409" y="1303768"/>
            <a:ext cx="4943278" cy="0"/>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F647B1C7-6F7E-0458-61C5-46B769FDFAFE}"/>
              </a:ext>
            </a:extLst>
          </p:cNvPr>
          <p:cNvPicPr>
            <a:picLocks noChangeAspect="1"/>
          </p:cNvPicPr>
          <p:nvPr/>
        </p:nvPicPr>
        <p:blipFill>
          <a:blip r:embed="rId3"/>
          <a:srcRect t="4293"/>
          <a:stretch>
            <a:fillRect/>
          </a:stretch>
        </p:blipFill>
        <p:spPr>
          <a:xfrm>
            <a:off x="10553519" y="-6492"/>
            <a:ext cx="1638481" cy="3333549"/>
          </a:xfrm>
          <a:prstGeom prst="rect">
            <a:avLst/>
          </a:prstGeom>
        </p:spPr>
      </p:pic>
      <p:pic>
        <p:nvPicPr>
          <p:cNvPr id="6" name="Picture 5" descr="A collage of women smiling&#10;&#10;AI-generated content may be incorrect.">
            <a:extLst>
              <a:ext uri="{FF2B5EF4-FFF2-40B4-BE49-F238E27FC236}">
                <a16:creationId xmlns:a16="http://schemas.microsoft.com/office/drawing/2014/main" id="{0F67B2E8-0ECA-FF2E-F32A-7AF91E3A05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9446" y="-19744"/>
            <a:ext cx="1638481" cy="3333549"/>
          </a:xfrm>
          <a:prstGeom prst="rect">
            <a:avLst/>
          </a:prstGeom>
        </p:spPr>
      </p:pic>
      <p:pic>
        <p:nvPicPr>
          <p:cNvPr id="8" name="Picture 7" descr="A collage of two people&#10;&#10;AI-generated content may be incorrect.">
            <a:extLst>
              <a:ext uri="{FF2B5EF4-FFF2-40B4-BE49-F238E27FC236}">
                <a16:creationId xmlns:a16="http://schemas.microsoft.com/office/drawing/2014/main" id="{619B52C8-7866-DBF4-AC3D-03E5CA8C1CF9}"/>
              </a:ext>
            </a:extLst>
          </p:cNvPr>
          <p:cNvPicPr>
            <a:picLocks noChangeAspect="1"/>
          </p:cNvPicPr>
          <p:nvPr/>
        </p:nvPicPr>
        <p:blipFill>
          <a:blip r:embed="rId5">
            <a:extLst>
              <a:ext uri="{28A0092B-C50C-407E-A947-70E740481C1C}">
                <a14:useLocalDpi xmlns:a14="http://schemas.microsoft.com/office/drawing/2010/main" val="0"/>
              </a:ext>
            </a:extLst>
          </a:blip>
          <a:srcRect l="25146" t="3018" r="24715" b="22463"/>
          <a:stretch>
            <a:fillRect/>
          </a:stretch>
        </p:blipFill>
        <p:spPr>
          <a:xfrm>
            <a:off x="7330508" y="-10281"/>
            <a:ext cx="1633831" cy="3324086"/>
          </a:xfrm>
          <a:prstGeom prst="rect">
            <a:avLst/>
          </a:prstGeom>
        </p:spPr>
      </p:pic>
      <p:pic>
        <p:nvPicPr>
          <p:cNvPr id="10" name="Picture 9" descr="A collage of two people&#10;&#10;AI-generated content may be incorrect.">
            <a:extLst>
              <a:ext uri="{FF2B5EF4-FFF2-40B4-BE49-F238E27FC236}">
                <a16:creationId xmlns:a16="http://schemas.microsoft.com/office/drawing/2014/main" id="{562CBDFA-424C-8297-B6F1-39E079AF20A0}"/>
              </a:ext>
            </a:extLst>
          </p:cNvPr>
          <p:cNvPicPr>
            <a:picLocks noChangeAspect="1"/>
          </p:cNvPicPr>
          <p:nvPr/>
        </p:nvPicPr>
        <p:blipFill>
          <a:blip r:embed="rId6">
            <a:extLst>
              <a:ext uri="{28A0092B-C50C-407E-A947-70E740481C1C}">
                <a14:useLocalDpi xmlns:a14="http://schemas.microsoft.com/office/drawing/2010/main" val="0"/>
              </a:ext>
            </a:extLst>
          </a:blip>
          <a:srcRect l="24422" t="3345" r="24261" b="22603"/>
          <a:stretch>
            <a:fillRect/>
          </a:stretch>
        </p:blipFill>
        <p:spPr>
          <a:xfrm>
            <a:off x="7314533" y="3272370"/>
            <a:ext cx="1687494" cy="3333549"/>
          </a:xfrm>
          <a:prstGeom prst="rect">
            <a:avLst/>
          </a:prstGeom>
        </p:spPr>
      </p:pic>
      <p:pic>
        <p:nvPicPr>
          <p:cNvPr id="12" name="Picture 11" descr="A collage of a group of people&#10;&#10;AI-generated content may be incorrect.">
            <a:extLst>
              <a:ext uri="{FF2B5EF4-FFF2-40B4-BE49-F238E27FC236}">
                <a16:creationId xmlns:a16="http://schemas.microsoft.com/office/drawing/2014/main" id="{A636C503-E109-5BBE-624F-6B2C7516365E}"/>
              </a:ext>
            </a:extLst>
          </p:cNvPr>
          <p:cNvPicPr>
            <a:picLocks noChangeAspect="1"/>
          </p:cNvPicPr>
          <p:nvPr/>
        </p:nvPicPr>
        <p:blipFill>
          <a:blip r:embed="rId7">
            <a:extLst>
              <a:ext uri="{28A0092B-C50C-407E-A947-70E740481C1C}">
                <a14:useLocalDpi xmlns:a14="http://schemas.microsoft.com/office/drawing/2010/main" val="0"/>
              </a:ext>
            </a:extLst>
          </a:blip>
          <a:srcRect l="25077" t="2963" r="24757" b="23950"/>
          <a:stretch>
            <a:fillRect/>
          </a:stretch>
        </p:blipFill>
        <p:spPr>
          <a:xfrm>
            <a:off x="8991088" y="3287301"/>
            <a:ext cx="1615439" cy="3221763"/>
          </a:xfrm>
          <a:prstGeom prst="rect">
            <a:avLst/>
          </a:prstGeom>
        </p:spPr>
      </p:pic>
      <p:pic>
        <p:nvPicPr>
          <p:cNvPr id="14" name="Picture 13" descr="A screenshot of a couple of women&#10;&#10;AI-generated content may be incorrect.">
            <a:extLst>
              <a:ext uri="{FF2B5EF4-FFF2-40B4-BE49-F238E27FC236}">
                <a16:creationId xmlns:a16="http://schemas.microsoft.com/office/drawing/2014/main" id="{5406432C-39B4-5C14-F344-8089D078244A}"/>
              </a:ext>
            </a:extLst>
          </p:cNvPr>
          <p:cNvPicPr>
            <a:picLocks noChangeAspect="1"/>
          </p:cNvPicPr>
          <p:nvPr/>
        </p:nvPicPr>
        <p:blipFill>
          <a:blip r:embed="rId8">
            <a:extLst>
              <a:ext uri="{28A0092B-C50C-407E-A947-70E740481C1C}">
                <a14:useLocalDpi xmlns:a14="http://schemas.microsoft.com/office/drawing/2010/main" val="0"/>
              </a:ext>
            </a:extLst>
          </a:blip>
          <a:srcRect l="24823" t="2024" r="24715" b="47976"/>
          <a:stretch>
            <a:fillRect/>
          </a:stretch>
        </p:blipFill>
        <p:spPr>
          <a:xfrm>
            <a:off x="10599035" y="3287301"/>
            <a:ext cx="1591971" cy="2159342"/>
          </a:xfrm>
          <a:prstGeom prst="rect">
            <a:avLst/>
          </a:prstGeom>
        </p:spPr>
      </p:pic>
      <p:sp>
        <p:nvSpPr>
          <p:cNvPr id="40" name="Rectangle 39">
            <a:extLst>
              <a:ext uri="{FF2B5EF4-FFF2-40B4-BE49-F238E27FC236}">
                <a16:creationId xmlns:a16="http://schemas.microsoft.com/office/drawing/2014/main" id="{48A74B8C-8F63-13EA-EA34-0B1D61FAE6DB}"/>
              </a:ext>
            </a:extLst>
          </p:cNvPr>
          <p:cNvSpPr/>
          <p:nvPr/>
        </p:nvSpPr>
        <p:spPr>
          <a:xfrm>
            <a:off x="7227904" y="-7137"/>
            <a:ext cx="158359" cy="6616200"/>
          </a:xfrm>
          <a:prstGeom prst="rect">
            <a:avLst/>
          </a:prstGeom>
          <a:solidFill>
            <a:schemeClr val="accent3">
              <a:lumMod val="50000"/>
            </a:schemeClr>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707DDF86-8DE3-63C4-DC6D-FB6A33BCB4D3}"/>
              </a:ext>
            </a:extLst>
          </p:cNvPr>
          <p:cNvSpPr/>
          <p:nvPr/>
        </p:nvSpPr>
        <p:spPr>
          <a:xfrm rot="16200000">
            <a:off x="9740703" y="-2519293"/>
            <a:ext cx="57772" cy="5083369"/>
          </a:xfrm>
          <a:prstGeom prst="rect">
            <a:avLst/>
          </a:prstGeom>
          <a:solidFill>
            <a:schemeClr val="accent3">
              <a:lumMod val="50000"/>
            </a:schemeClr>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D1278FBB-6A3B-77D2-72A6-6995B8D07198}"/>
              </a:ext>
            </a:extLst>
          </p:cNvPr>
          <p:cNvSpPr/>
          <p:nvPr/>
        </p:nvSpPr>
        <p:spPr>
          <a:xfrm>
            <a:off x="12141614" y="-490841"/>
            <a:ext cx="158359" cy="6616200"/>
          </a:xfrm>
          <a:prstGeom prst="rect">
            <a:avLst/>
          </a:prstGeom>
          <a:solidFill>
            <a:schemeClr val="accent3">
              <a:lumMod val="50000"/>
            </a:schemeClr>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33452CD6-B6B4-4C24-534B-BC81B475E6FB}"/>
              </a:ext>
            </a:extLst>
          </p:cNvPr>
          <p:cNvSpPr txBox="1"/>
          <p:nvPr/>
        </p:nvSpPr>
        <p:spPr>
          <a:xfrm>
            <a:off x="155629" y="1641864"/>
            <a:ext cx="7423568" cy="3908762"/>
          </a:xfrm>
          <a:prstGeom prst="rect">
            <a:avLst/>
          </a:prstGeom>
          <a:noFill/>
        </p:spPr>
        <p:txBody>
          <a:bodyPr wrap="square">
            <a:spAutoFit/>
          </a:bodyPr>
          <a:lstStyle/>
          <a:p>
            <a:pPr marL="0" indent="0">
              <a:buNone/>
            </a:pPr>
            <a:r>
              <a:rPr lang="en-US" sz="3000" b="1" dirty="0">
                <a:solidFill>
                  <a:schemeClr val="accent1"/>
                </a:solidFill>
              </a:rPr>
              <a:t>National Childhood Cancer Data Initiative </a:t>
            </a:r>
          </a:p>
          <a:p>
            <a:pPr marL="0" indent="0">
              <a:buNone/>
            </a:pPr>
            <a:endParaRPr lang="en-US" sz="1200" dirty="0">
              <a:solidFill>
                <a:schemeClr val="accent1"/>
              </a:solidFill>
            </a:endParaRPr>
          </a:p>
          <a:p>
            <a:pPr marL="171450" indent="-171450">
              <a:buFont typeface="Arial" panose="020B0604020202020204" pitchFamily="34" charset="0"/>
              <a:buChar char="•"/>
            </a:pPr>
            <a:r>
              <a:rPr lang="en-US" sz="2600" dirty="0"/>
              <a:t>Aims to pool data for every US child, adolescent    &amp; young adult with cancer, using cancer registry   data to create the largest, strongest possible     dataset for research</a:t>
            </a:r>
          </a:p>
          <a:p>
            <a:pPr marL="171450" indent="-171450">
              <a:buFont typeface="Arial" panose="020B0604020202020204" pitchFamily="34" charset="0"/>
              <a:buChar char="•"/>
            </a:pPr>
            <a:endParaRPr lang="en-US" sz="1200" dirty="0"/>
          </a:p>
          <a:p>
            <a:pPr marL="171450" indent="-171450"/>
            <a:endParaRPr lang="en-US" sz="1200" dirty="0"/>
          </a:p>
          <a:p>
            <a:pPr marL="171450" indent="-171450">
              <a:buFont typeface="Arial" panose="020B0604020202020204" pitchFamily="34" charset="0"/>
              <a:buChar char="•"/>
            </a:pPr>
            <a:r>
              <a:rPr lang="en-US" sz="2600" dirty="0"/>
              <a:t>This initiative needs data from every state. </a:t>
            </a:r>
            <a:r>
              <a:rPr lang="en-US" sz="2600" dirty="0">
                <a:solidFill>
                  <a:schemeClr val="accent1"/>
                </a:solidFill>
              </a:rPr>
              <a:t>Funding for all state cancer registries is critical</a:t>
            </a:r>
          </a:p>
          <a:p>
            <a:endParaRPr lang="en-US" sz="2600" dirty="0">
              <a:solidFill>
                <a:srgbClr val="00B0F0"/>
              </a:solidFill>
            </a:endParaRPr>
          </a:p>
        </p:txBody>
      </p:sp>
      <p:sp>
        <p:nvSpPr>
          <p:cNvPr id="45" name="TextBox 44">
            <a:extLst>
              <a:ext uri="{FF2B5EF4-FFF2-40B4-BE49-F238E27FC236}">
                <a16:creationId xmlns:a16="http://schemas.microsoft.com/office/drawing/2014/main" id="{29F25ED6-67E7-CB9F-AE0D-036AD8163135}"/>
              </a:ext>
            </a:extLst>
          </p:cNvPr>
          <p:cNvSpPr txBox="1"/>
          <p:nvPr/>
        </p:nvSpPr>
        <p:spPr>
          <a:xfrm>
            <a:off x="10585956" y="5439259"/>
            <a:ext cx="1535087" cy="1477328"/>
          </a:xfrm>
          <a:prstGeom prst="rect">
            <a:avLst/>
          </a:prstGeom>
          <a:solidFill>
            <a:schemeClr val="accent3">
              <a:lumMod val="50000"/>
            </a:schemeClr>
          </a:solidFill>
        </p:spPr>
        <p:txBody>
          <a:bodyPr wrap="square" rtlCol="0">
            <a:spAutoFit/>
          </a:bodyPr>
          <a:lstStyle/>
          <a:p>
            <a:pPr algn="ctr"/>
            <a:r>
              <a:rPr lang="en-US" dirty="0"/>
              <a:t>America’s children    with cancer</a:t>
            </a:r>
          </a:p>
          <a:p>
            <a:pPr algn="ctr"/>
            <a:endParaRPr lang="en-US" dirty="0"/>
          </a:p>
          <a:p>
            <a:pPr algn="ctr"/>
            <a:endParaRPr lang="en-US" dirty="0"/>
          </a:p>
        </p:txBody>
      </p:sp>
      <p:cxnSp>
        <p:nvCxnSpPr>
          <p:cNvPr id="2" name="Straight Connector 1">
            <a:extLst>
              <a:ext uri="{FF2B5EF4-FFF2-40B4-BE49-F238E27FC236}">
                <a16:creationId xmlns:a16="http://schemas.microsoft.com/office/drawing/2014/main" id="{013B5F81-1ED1-2D18-9EE4-289735117253}"/>
              </a:ext>
            </a:extLst>
          </p:cNvPr>
          <p:cNvCxnSpPr>
            <a:cxnSpLocks/>
          </p:cNvCxnSpPr>
          <p:nvPr/>
        </p:nvCxnSpPr>
        <p:spPr>
          <a:xfrm>
            <a:off x="99060" y="6554928"/>
            <a:ext cx="11879580" cy="4207"/>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902DD99-DD14-AE7E-9E13-0446E6AF61E0}"/>
              </a:ext>
            </a:extLst>
          </p:cNvPr>
          <p:cNvSpPr txBox="1"/>
          <p:nvPr/>
        </p:nvSpPr>
        <p:spPr>
          <a:xfrm>
            <a:off x="0" y="6345988"/>
            <a:ext cx="12092940" cy="523220"/>
          </a:xfrm>
          <a:prstGeom prst="rect">
            <a:avLst/>
          </a:prstGeom>
          <a:solidFill>
            <a:schemeClr val="accent3">
              <a:lumMod val="50000"/>
            </a:schemeClr>
          </a:solidFill>
        </p:spPr>
        <p:txBody>
          <a:bodyPr wrap="square">
            <a:spAutoFit/>
          </a:bodyPr>
          <a:lstStyle/>
          <a:p>
            <a:endParaRPr lang="en-US" sz="1400" dirty="0"/>
          </a:p>
          <a:p>
            <a:r>
              <a:rPr lang="en-US" sz="1400" dirty="0"/>
              <a:t>https://</a:t>
            </a:r>
            <a:r>
              <a:rPr lang="en-US" sz="1400" dirty="0" err="1"/>
              <a:t>www.cancer.gov</a:t>
            </a:r>
            <a:r>
              <a:rPr lang="en-US" sz="1400" dirty="0"/>
              <a:t>/research/areas/childhood/childhood-cancer-data-initiative/stories/patients                                https://</a:t>
            </a:r>
            <a:r>
              <a:rPr lang="en-US" sz="1400" dirty="0" err="1"/>
              <a:t>dragonmaster.org</a:t>
            </a:r>
            <a:r>
              <a:rPr lang="en-US" sz="1400" dirty="0"/>
              <a:t>/about-us/</a:t>
            </a:r>
          </a:p>
        </p:txBody>
      </p:sp>
      <p:cxnSp>
        <p:nvCxnSpPr>
          <p:cNvPr id="5" name="Straight Connector 4">
            <a:extLst>
              <a:ext uri="{FF2B5EF4-FFF2-40B4-BE49-F238E27FC236}">
                <a16:creationId xmlns:a16="http://schemas.microsoft.com/office/drawing/2014/main" id="{AE5E5D9E-7680-638D-AF5D-99E3014C028D}"/>
              </a:ext>
            </a:extLst>
          </p:cNvPr>
          <p:cNvCxnSpPr>
            <a:cxnSpLocks/>
          </p:cNvCxnSpPr>
          <p:nvPr/>
        </p:nvCxnSpPr>
        <p:spPr>
          <a:xfrm>
            <a:off x="48126" y="6502745"/>
            <a:ext cx="11978640" cy="0"/>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90703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50E2FE-BADC-AF4E-BDE4-A7BB543D7C6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35ECAF9-0466-39F2-C2FF-CEBA788F845E}"/>
              </a:ext>
            </a:extLst>
          </p:cNvPr>
          <p:cNvPicPr>
            <a:picLocks noChangeAspect="1"/>
          </p:cNvPicPr>
          <p:nvPr/>
        </p:nvPicPr>
        <p:blipFill>
          <a:blip r:embed="rId3">
            <a:alphaModFix amt="45000"/>
          </a:blip>
          <a:srcRect b="16"/>
          <a:stretch>
            <a:fillRect/>
          </a:stretch>
        </p:blipFill>
        <p:spPr>
          <a:xfrm>
            <a:off x="20" y="-7624"/>
            <a:ext cx="12191981" cy="6887365"/>
          </a:xfrm>
          <a:prstGeom prst="rect">
            <a:avLst/>
          </a:prstGeom>
          <a:solidFill>
            <a:schemeClr val="bg1">
              <a:alpha val="53220"/>
            </a:schemeClr>
          </a:solidFill>
        </p:spPr>
      </p:pic>
      <p:sp>
        <p:nvSpPr>
          <p:cNvPr id="7" name="Title 1">
            <a:extLst>
              <a:ext uri="{FF2B5EF4-FFF2-40B4-BE49-F238E27FC236}">
                <a16:creationId xmlns:a16="http://schemas.microsoft.com/office/drawing/2014/main" id="{D0B1CC0D-BF14-19C1-B3E8-451E91AEC55E}"/>
              </a:ext>
            </a:extLst>
          </p:cNvPr>
          <p:cNvSpPr>
            <a:spLocks noGrp="1"/>
          </p:cNvSpPr>
          <p:nvPr>
            <p:ph type="title"/>
          </p:nvPr>
        </p:nvSpPr>
        <p:spPr>
          <a:xfrm>
            <a:off x="161365" y="-33803"/>
            <a:ext cx="11911365" cy="1325563"/>
          </a:xfrm>
        </p:spPr>
        <p:txBody>
          <a:bodyPr>
            <a:normAutofit/>
          </a:bodyPr>
          <a:lstStyle/>
          <a:p>
            <a:pPr algn="ctr"/>
            <a:r>
              <a:rPr lang="en-US" dirty="0"/>
              <a:t>4. Cancer registries provide data for many</a:t>
            </a:r>
            <a:br>
              <a:rPr lang="en-US" dirty="0"/>
            </a:br>
            <a:r>
              <a:rPr lang="en-US" dirty="0"/>
              <a:t>important public health interventions</a:t>
            </a:r>
          </a:p>
        </p:txBody>
      </p:sp>
      <p:sp>
        <p:nvSpPr>
          <p:cNvPr id="8" name="Content Placeholder 2">
            <a:extLst>
              <a:ext uri="{FF2B5EF4-FFF2-40B4-BE49-F238E27FC236}">
                <a16:creationId xmlns:a16="http://schemas.microsoft.com/office/drawing/2014/main" id="{B535F86B-6C6B-4CE6-58DF-9694C7356D14}"/>
              </a:ext>
            </a:extLst>
          </p:cNvPr>
          <p:cNvSpPr>
            <a:spLocks noGrp="1"/>
          </p:cNvSpPr>
          <p:nvPr>
            <p:ph idx="1"/>
          </p:nvPr>
        </p:nvSpPr>
        <p:spPr>
          <a:xfrm>
            <a:off x="161365" y="1489879"/>
            <a:ext cx="11869270" cy="4816791"/>
          </a:xfrm>
        </p:spPr>
        <p:txBody>
          <a:bodyPr>
            <a:normAutofit/>
          </a:bodyPr>
          <a:lstStyle/>
          <a:p>
            <a:pPr marL="0" indent="0">
              <a:buNone/>
            </a:pPr>
            <a:r>
              <a:rPr lang="en-US" dirty="0">
                <a:solidFill>
                  <a:schemeClr val="accent1"/>
                </a:solidFill>
              </a:rPr>
              <a:t>EXAMPLES</a:t>
            </a:r>
          </a:p>
          <a:p>
            <a:pPr marL="0" indent="0">
              <a:buNone/>
            </a:pPr>
            <a:r>
              <a:rPr lang="en-US" dirty="0"/>
              <a:t>Breast &amp; Cervical Cancer Early Detection Program</a:t>
            </a:r>
          </a:p>
          <a:p>
            <a:pPr marL="1087438" indent="-1141413"/>
            <a:r>
              <a:rPr lang="en-US" sz="2400" dirty="0"/>
              <a:t>Congressionally mandated CDC-funded screening for low-income women</a:t>
            </a:r>
          </a:p>
          <a:p>
            <a:pPr marL="0" indent="0">
              <a:buNone/>
            </a:pPr>
            <a:r>
              <a:rPr lang="en-US" dirty="0"/>
              <a:t>Comprehensive Cancer Collaboration</a:t>
            </a:r>
          </a:p>
          <a:p>
            <a:pPr marL="1087438" indent="-1141413"/>
            <a:r>
              <a:rPr lang="en-US" sz="2400" dirty="0"/>
              <a:t>Cancer coalitions in all states to reduce the burden of cancer</a:t>
            </a:r>
          </a:p>
          <a:p>
            <a:pPr marL="0" indent="0">
              <a:buNone/>
            </a:pPr>
            <a:r>
              <a:rPr lang="en-US" dirty="0"/>
              <a:t>NCI Cancer Center Support Grants (P30)</a:t>
            </a:r>
          </a:p>
          <a:p>
            <a:pPr marL="1087438" indent="-1141413"/>
            <a:r>
              <a:rPr lang="en-US" sz="2400" dirty="0"/>
              <a:t>57 NCI-designated Comprehensive Cancer Centers, whose work includes outreach to reduce cancer burden in catchment areas</a:t>
            </a:r>
          </a:p>
          <a:p>
            <a:pPr marL="0" indent="0">
              <a:buNone/>
            </a:pPr>
            <a:r>
              <a:rPr lang="en-US" dirty="0"/>
              <a:t>World Trade Center Health Program</a:t>
            </a:r>
          </a:p>
          <a:p>
            <a:pPr marL="1087438" indent="-1141413"/>
            <a:r>
              <a:rPr lang="en-US" sz="2400" dirty="0"/>
              <a:t>Covers health care for 137,000 responders and survivors</a:t>
            </a:r>
          </a:p>
          <a:p>
            <a:endParaRPr lang="en-US" dirty="0">
              <a:latin typeface="rustica"/>
            </a:endParaRPr>
          </a:p>
        </p:txBody>
      </p:sp>
      <p:sp>
        <p:nvSpPr>
          <p:cNvPr id="14" name="TextBox 13">
            <a:extLst>
              <a:ext uri="{FF2B5EF4-FFF2-40B4-BE49-F238E27FC236}">
                <a16:creationId xmlns:a16="http://schemas.microsoft.com/office/drawing/2014/main" id="{6149D8AD-7B62-7938-2BEE-D942F49F77ED}"/>
              </a:ext>
            </a:extLst>
          </p:cNvPr>
          <p:cNvSpPr txBox="1"/>
          <p:nvPr/>
        </p:nvSpPr>
        <p:spPr>
          <a:xfrm>
            <a:off x="99060" y="6529547"/>
            <a:ext cx="19367280" cy="307777"/>
          </a:xfrm>
          <a:prstGeom prst="rect">
            <a:avLst/>
          </a:prstGeom>
          <a:noFill/>
        </p:spPr>
        <p:txBody>
          <a:bodyPr wrap="square">
            <a:spAutoFit/>
          </a:bodyPr>
          <a:lstStyle/>
          <a:p>
            <a:r>
              <a:rPr lang="en-US" sz="1400" dirty="0"/>
              <a:t>White et al, Cancer. 2017 Dec 15;123(Suppl 24):4969–4976</a:t>
            </a:r>
            <a:r>
              <a:rPr lang="en-US" sz="1400" dirty="0">
                <a:latin typeface="system-ui"/>
              </a:rPr>
              <a:t>.                                https://</a:t>
            </a:r>
            <a:r>
              <a:rPr lang="en-US" sz="1400" dirty="0" err="1">
                <a:latin typeface="system-ui"/>
              </a:rPr>
              <a:t>www.cancer.gov</a:t>
            </a:r>
            <a:r>
              <a:rPr lang="en-US" sz="1400" dirty="0">
                <a:latin typeface="system-ui"/>
              </a:rPr>
              <a:t>/research/infrastructure/cancer-centers</a:t>
            </a:r>
            <a:endParaRPr lang="en-US" sz="1400" dirty="0"/>
          </a:p>
        </p:txBody>
      </p:sp>
      <p:cxnSp>
        <p:nvCxnSpPr>
          <p:cNvPr id="21" name="Straight Connector 20">
            <a:extLst>
              <a:ext uri="{FF2B5EF4-FFF2-40B4-BE49-F238E27FC236}">
                <a16:creationId xmlns:a16="http://schemas.microsoft.com/office/drawing/2014/main" id="{5EA5F7A2-0303-C2E9-1447-94882F5ABE3C}"/>
              </a:ext>
            </a:extLst>
          </p:cNvPr>
          <p:cNvCxnSpPr/>
          <p:nvPr/>
        </p:nvCxnSpPr>
        <p:spPr>
          <a:xfrm>
            <a:off x="594360" y="1144324"/>
            <a:ext cx="11140440" cy="0"/>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5934189-91B1-23CD-C808-DF1968ED5199}"/>
              </a:ext>
            </a:extLst>
          </p:cNvPr>
          <p:cNvCxnSpPr>
            <a:cxnSpLocks/>
          </p:cNvCxnSpPr>
          <p:nvPr/>
        </p:nvCxnSpPr>
        <p:spPr>
          <a:xfrm>
            <a:off x="99060" y="6488668"/>
            <a:ext cx="10757362" cy="0"/>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48687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0FC311-7887-EEFD-530E-11F871D64985}"/>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464BA749-561A-0521-9DC3-97DFAADF8212}"/>
              </a:ext>
            </a:extLst>
          </p:cNvPr>
          <p:cNvSpPr txBox="1"/>
          <p:nvPr/>
        </p:nvSpPr>
        <p:spPr>
          <a:xfrm>
            <a:off x="717957" y="5474911"/>
            <a:ext cx="10832483" cy="892552"/>
          </a:xfrm>
          <a:prstGeom prst="rect">
            <a:avLst/>
          </a:prstGeom>
          <a:noFill/>
        </p:spPr>
        <p:txBody>
          <a:bodyPr wrap="square">
            <a:spAutoFit/>
          </a:bodyPr>
          <a:lstStyle/>
          <a:p>
            <a:r>
              <a:rPr lang="en-US" sz="2600" dirty="0"/>
              <a:t>Lung cancer screening interventions in Vermont targeted resources to areas of greatest need, based on smoking prevalence &amp; lung cancer incidence</a:t>
            </a:r>
          </a:p>
        </p:txBody>
      </p:sp>
      <p:sp>
        <p:nvSpPr>
          <p:cNvPr id="10" name="Title 1">
            <a:extLst>
              <a:ext uri="{FF2B5EF4-FFF2-40B4-BE49-F238E27FC236}">
                <a16:creationId xmlns:a16="http://schemas.microsoft.com/office/drawing/2014/main" id="{C938027E-4D7C-C256-298A-BF9CD1BCC9E1}"/>
              </a:ext>
            </a:extLst>
          </p:cNvPr>
          <p:cNvSpPr txBox="1">
            <a:spLocks/>
          </p:cNvSpPr>
          <p:nvPr/>
        </p:nvSpPr>
        <p:spPr>
          <a:xfrm>
            <a:off x="161365" y="-33803"/>
            <a:ext cx="11911365" cy="1325563"/>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b="0" i="0" kern="1200" spc="100" baseline="0">
                <a:solidFill>
                  <a:schemeClr val="tx1"/>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a:t>4. Cancer registries provide data for many</a:t>
            </a:r>
          </a:p>
          <a:p>
            <a:pPr algn="ctr"/>
            <a:r>
              <a:rPr lang="en-US" dirty="0"/>
              <a:t>important public health interventions</a:t>
            </a:r>
          </a:p>
        </p:txBody>
      </p:sp>
      <p:cxnSp>
        <p:nvCxnSpPr>
          <p:cNvPr id="11" name="Straight Connector 10">
            <a:extLst>
              <a:ext uri="{FF2B5EF4-FFF2-40B4-BE49-F238E27FC236}">
                <a16:creationId xmlns:a16="http://schemas.microsoft.com/office/drawing/2014/main" id="{4D4D1CCC-260D-2878-B815-D3BBA85ED7D1}"/>
              </a:ext>
            </a:extLst>
          </p:cNvPr>
          <p:cNvCxnSpPr/>
          <p:nvPr/>
        </p:nvCxnSpPr>
        <p:spPr>
          <a:xfrm>
            <a:off x="594360" y="1220524"/>
            <a:ext cx="11140440" cy="0"/>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1BB69133-BF9E-113A-AD87-B8A5F4082A80}"/>
              </a:ext>
            </a:extLst>
          </p:cNvPr>
          <p:cNvGrpSpPr/>
          <p:nvPr/>
        </p:nvGrpSpPr>
        <p:grpSpPr>
          <a:xfrm>
            <a:off x="1569720" y="2011228"/>
            <a:ext cx="8046721" cy="3342479"/>
            <a:chOff x="243840" y="3150396"/>
            <a:chExt cx="8046721" cy="3342479"/>
          </a:xfrm>
        </p:grpSpPr>
        <p:pic>
          <p:nvPicPr>
            <p:cNvPr id="4" name="Picture 3">
              <a:extLst>
                <a:ext uri="{FF2B5EF4-FFF2-40B4-BE49-F238E27FC236}">
                  <a16:creationId xmlns:a16="http://schemas.microsoft.com/office/drawing/2014/main" id="{BA39F9A8-EA00-3BFB-F8B1-2640A06DE901}"/>
                </a:ext>
              </a:extLst>
            </p:cNvPr>
            <p:cNvPicPr>
              <a:picLocks noChangeAspect="1"/>
            </p:cNvPicPr>
            <p:nvPr/>
          </p:nvPicPr>
          <p:blipFill>
            <a:blip r:embed="rId3"/>
            <a:srcRect r="53062"/>
            <a:stretch>
              <a:fillRect/>
            </a:stretch>
          </p:blipFill>
          <p:spPr>
            <a:xfrm>
              <a:off x="243840" y="3150397"/>
              <a:ext cx="3825240" cy="3342478"/>
            </a:xfrm>
            <a:prstGeom prst="rect">
              <a:avLst/>
            </a:prstGeom>
          </p:spPr>
        </p:pic>
        <p:pic>
          <p:nvPicPr>
            <p:cNvPr id="7" name="Image 0" descr="preencoded.png">
              <a:extLst>
                <a:ext uri="{FF2B5EF4-FFF2-40B4-BE49-F238E27FC236}">
                  <a16:creationId xmlns:a16="http://schemas.microsoft.com/office/drawing/2014/main" id="{53F62493-AEE5-2817-9D4A-347678941917}"/>
                </a:ext>
              </a:extLst>
            </p:cNvPr>
            <p:cNvPicPr>
              <a:picLocks noChangeAspect="1"/>
            </p:cNvPicPr>
            <p:nvPr/>
          </p:nvPicPr>
          <p:blipFill>
            <a:blip r:embed="rId4"/>
            <a:srcRect t="795" r="47324" b="38437"/>
            <a:stretch>
              <a:fillRect/>
            </a:stretch>
          </p:blipFill>
          <p:spPr>
            <a:xfrm>
              <a:off x="4126177" y="3150396"/>
              <a:ext cx="4164384" cy="3342479"/>
            </a:xfrm>
            <a:prstGeom prst="rect">
              <a:avLst/>
            </a:prstGeom>
            <a:solidFill>
              <a:schemeClr val="tx1"/>
            </a:solidFill>
          </p:spPr>
        </p:pic>
        <p:sp>
          <p:nvSpPr>
            <p:cNvPr id="8" name="TextBox 7">
              <a:extLst>
                <a:ext uri="{FF2B5EF4-FFF2-40B4-BE49-F238E27FC236}">
                  <a16:creationId xmlns:a16="http://schemas.microsoft.com/office/drawing/2014/main" id="{17A8E28F-97B3-8190-0B0D-9EA4D8463E8E}"/>
                </a:ext>
              </a:extLst>
            </p:cNvPr>
            <p:cNvSpPr txBox="1"/>
            <p:nvPr/>
          </p:nvSpPr>
          <p:spPr>
            <a:xfrm>
              <a:off x="6492240" y="4968240"/>
              <a:ext cx="1767840" cy="738664"/>
            </a:xfrm>
            <a:prstGeom prst="rect">
              <a:avLst/>
            </a:prstGeom>
            <a:solidFill>
              <a:schemeClr val="tx1">
                <a:lumMod val="95000"/>
              </a:schemeClr>
            </a:solidFill>
          </p:spPr>
          <p:txBody>
            <a:bodyPr wrap="square" rtlCol="0">
              <a:spAutoFit/>
            </a:bodyPr>
            <a:lstStyle/>
            <a:p>
              <a:r>
                <a:rPr lang="en-US" sz="1400" dirty="0">
                  <a:solidFill>
                    <a:schemeClr val="bg1"/>
                  </a:solidFill>
                </a:rPr>
                <a:t>VT lung cancer age-adjusted incidence 2017-21</a:t>
              </a:r>
            </a:p>
          </p:txBody>
        </p:sp>
        <p:sp>
          <p:nvSpPr>
            <p:cNvPr id="12" name="Up Arrow 11">
              <a:extLst>
                <a:ext uri="{FF2B5EF4-FFF2-40B4-BE49-F238E27FC236}">
                  <a16:creationId xmlns:a16="http://schemas.microsoft.com/office/drawing/2014/main" id="{4A807165-6F64-8BF3-B780-6AD7CFC48DEB}"/>
                </a:ext>
              </a:extLst>
            </p:cNvPr>
            <p:cNvSpPr/>
            <p:nvPr/>
          </p:nvSpPr>
          <p:spPr>
            <a:xfrm rot="5400000" flipH="1">
              <a:off x="5167256" y="3322319"/>
              <a:ext cx="273423" cy="609599"/>
            </a:xfrm>
            <a:prstGeom prst="upArrow">
              <a:avLst>
                <a:gd name="adj1" fmla="val 43200"/>
                <a:gd name="adj2" fmla="val 78000"/>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Up Arrow 12">
              <a:extLst>
                <a:ext uri="{FF2B5EF4-FFF2-40B4-BE49-F238E27FC236}">
                  <a16:creationId xmlns:a16="http://schemas.microsoft.com/office/drawing/2014/main" id="{844A3215-56E2-7AE9-BAD9-069D3C7E1144}"/>
                </a:ext>
              </a:extLst>
            </p:cNvPr>
            <p:cNvSpPr/>
            <p:nvPr/>
          </p:nvSpPr>
          <p:spPr>
            <a:xfrm rot="16200000" flipH="1">
              <a:off x="6812952" y="3306180"/>
              <a:ext cx="273423" cy="609599"/>
            </a:xfrm>
            <a:prstGeom prst="upArrow">
              <a:avLst>
                <a:gd name="adj1" fmla="val 43200"/>
                <a:gd name="adj2" fmla="val 78000"/>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474DFBDA-5D93-7C1B-E8D4-3C6F149B4FAC}"/>
                </a:ext>
              </a:extLst>
            </p:cNvPr>
            <p:cNvPicPr>
              <a:picLocks noChangeAspect="1"/>
            </p:cNvPicPr>
            <p:nvPr/>
          </p:nvPicPr>
          <p:blipFill>
            <a:blip r:embed="rId5"/>
            <a:stretch>
              <a:fillRect/>
            </a:stretch>
          </p:blipFill>
          <p:spPr>
            <a:xfrm>
              <a:off x="5080001" y="4757449"/>
              <a:ext cx="635000" cy="304800"/>
            </a:xfrm>
            <a:prstGeom prst="rect">
              <a:avLst/>
            </a:prstGeom>
          </p:spPr>
        </p:pic>
      </p:grpSp>
      <p:sp>
        <p:nvSpPr>
          <p:cNvPr id="18" name="TextBox 17">
            <a:extLst>
              <a:ext uri="{FF2B5EF4-FFF2-40B4-BE49-F238E27FC236}">
                <a16:creationId xmlns:a16="http://schemas.microsoft.com/office/drawing/2014/main" id="{6E58F6A6-4A12-0D5E-4AAD-E0C3E2D479F9}"/>
              </a:ext>
            </a:extLst>
          </p:cNvPr>
          <p:cNvSpPr txBox="1"/>
          <p:nvPr/>
        </p:nvSpPr>
        <p:spPr>
          <a:xfrm>
            <a:off x="0" y="6488668"/>
            <a:ext cx="10832482" cy="338554"/>
          </a:xfrm>
          <a:prstGeom prst="rect">
            <a:avLst/>
          </a:prstGeom>
          <a:noFill/>
        </p:spPr>
        <p:txBody>
          <a:bodyPr wrap="square">
            <a:spAutoFit/>
          </a:bodyPr>
          <a:lstStyle/>
          <a:p>
            <a:r>
              <a:rPr lang="en-US" sz="1600" dirty="0"/>
              <a:t>United States Cancer Statistics: Data Visualizations, CDC,  https://</a:t>
            </a:r>
            <a:r>
              <a:rPr lang="en-US" sz="1600" dirty="0" err="1"/>
              <a:t>gis.cdc.gov</a:t>
            </a:r>
            <a:r>
              <a:rPr lang="en-US" sz="1600" dirty="0"/>
              <a:t>/cancer/USCS/#/</a:t>
            </a:r>
            <a:r>
              <a:rPr lang="en-US" sz="1600" dirty="0" err="1"/>
              <a:t>StateCountyTerritory</a:t>
            </a:r>
            <a:r>
              <a:rPr lang="en-US" sz="1600" dirty="0"/>
              <a:t>/</a:t>
            </a:r>
          </a:p>
        </p:txBody>
      </p:sp>
      <p:cxnSp>
        <p:nvCxnSpPr>
          <p:cNvPr id="21" name="Straight Connector 20">
            <a:extLst>
              <a:ext uri="{FF2B5EF4-FFF2-40B4-BE49-F238E27FC236}">
                <a16:creationId xmlns:a16="http://schemas.microsoft.com/office/drawing/2014/main" id="{3169DA86-AA26-2B39-4D18-22119622B07F}"/>
              </a:ext>
            </a:extLst>
          </p:cNvPr>
          <p:cNvCxnSpPr>
            <a:cxnSpLocks/>
          </p:cNvCxnSpPr>
          <p:nvPr/>
        </p:nvCxnSpPr>
        <p:spPr>
          <a:xfrm>
            <a:off x="99060" y="6488668"/>
            <a:ext cx="10733422" cy="0"/>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59530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AF4F2-3D12-EDDE-0602-36C919FE9608}"/>
              </a:ext>
            </a:extLst>
          </p:cNvPr>
          <p:cNvSpPr>
            <a:spLocks noGrp="1"/>
          </p:cNvSpPr>
          <p:nvPr>
            <p:ph type="title"/>
          </p:nvPr>
        </p:nvSpPr>
        <p:spPr>
          <a:xfrm>
            <a:off x="81477" y="1685912"/>
            <a:ext cx="7808817" cy="2296151"/>
          </a:xfrm>
        </p:spPr>
        <p:txBody>
          <a:bodyPr>
            <a:normAutofit fontScale="90000"/>
          </a:bodyPr>
          <a:lstStyle/>
          <a:p>
            <a:br>
              <a:rPr lang="en-US" dirty="0"/>
            </a:br>
            <a:br>
              <a:rPr lang="en-US" dirty="0"/>
            </a:br>
            <a:br>
              <a:rPr lang="en-US" b="0" i="0" dirty="0">
                <a:effectLst/>
                <a:latin typeface="system-ui"/>
              </a:rPr>
            </a:br>
            <a:r>
              <a:rPr lang="en-US" b="0" i="0" dirty="0">
                <a:effectLst/>
                <a:latin typeface="system-ui"/>
              </a:rPr>
              <a:t> </a:t>
            </a:r>
            <a:br>
              <a:rPr lang="en-US" sz="3600" b="0" i="0" dirty="0">
                <a:effectLst/>
                <a:latin typeface="system-ui"/>
              </a:rPr>
            </a:br>
            <a:r>
              <a:rPr lang="en-US" sz="3600" b="0" i="0" dirty="0">
                <a:effectLst/>
              </a:rPr>
              <a:t>Early-onset colorectal cancer is  </a:t>
            </a:r>
            <a:r>
              <a:rPr lang="en-US" sz="3600" dirty="0"/>
              <a:t>increasing:</a:t>
            </a:r>
            <a:br>
              <a:rPr lang="en-US" sz="3600" b="0" i="0" dirty="0">
                <a:effectLst/>
                <a:latin typeface="system-ui"/>
              </a:rPr>
            </a:br>
            <a:br>
              <a:rPr lang="en-US" sz="3600" b="0" i="0" dirty="0">
                <a:effectLst/>
                <a:latin typeface="system-ui"/>
              </a:rPr>
            </a:br>
            <a:r>
              <a:rPr lang="en-US" sz="3600" b="0" i="0" dirty="0">
                <a:effectLst/>
              </a:rPr>
              <a:t>- </a:t>
            </a:r>
            <a:r>
              <a:rPr lang="en-US" sz="3600" dirty="0"/>
              <a:t>i</a:t>
            </a:r>
            <a:r>
              <a:rPr lang="en-US" sz="3600" b="0" i="0" dirty="0">
                <a:effectLst/>
              </a:rPr>
              <a:t>n a</a:t>
            </a:r>
            <a:r>
              <a:rPr lang="en-US" sz="3600" dirty="0"/>
              <a:t>ges </a:t>
            </a:r>
            <a:r>
              <a:rPr lang="en-US" sz="3600" b="0" i="0" dirty="0">
                <a:effectLst/>
              </a:rPr>
              <a:t>45-54 by 0.7% per year</a:t>
            </a:r>
            <a:br>
              <a:rPr lang="en-US" sz="3600" b="0" i="0" dirty="0">
                <a:effectLst/>
              </a:rPr>
            </a:br>
            <a:r>
              <a:rPr lang="en-US" sz="3600" b="0" i="0" dirty="0">
                <a:effectLst/>
              </a:rPr>
              <a:t>- in ages 20-44 by 1.5% per year</a:t>
            </a:r>
            <a:br>
              <a:rPr lang="en-US" sz="3600" b="0" i="0" dirty="0">
                <a:effectLst/>
              </a:rPr>
            </a:br>
            <a:br>
              <a:rPr lang="en-US" sz="3600" b="0" i="0" dirty="0">
                <a:effectLst/>
              </a:rPr>
            </a:br>
            <a:r>
              <a:rPr lang="en-US" sz="3600" b="0" i="0" dirty="0">
                <a:effectLst/>
              </a:rPr>
              <a:t>And the Colon Cancer Family Registry, using cancer registry data has taught us a lot about inherited cancer syndromes &amp; early-onset </a:t>
            </a:r>
            <a:r>
              <a:rPr lang="en-US" sz="3600" dirty="0"/>
              <a:t>cancer (&gt;700 published research papers) </a:t>
            </a:r>
          </a:p>
        </p:txBody>
      </p:sp>
      <p:pic>
        <p:nvPicPr>
          <p:cNvPr id="7170" name="Picture 2">
            <a:extLst>
              <a:ext uri="{FF2B5EF4-FFF2-40B4-BE49-F238E27FC236}">
                <a16:creationId xmlns:a16="http://schemas.microsoft.com/office/drawing/2014/main" id="{3E43A4E9-6FF4-758E-0653-1C42298928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494" r="66840" b="27079"/>
          <a:stretch/>
        </p:blipFill>
        <p:spPr bwMode="auto">
          <a:xfrm>
            <a:off x="7890294" y="1630046"/>
            <a:ext cx="4136547" cy="3538854"/>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2484B8B-81DA-AA34-91A4-F3775861C820}"/>
              </a:ext>
            </a:extLst>
          </p:cNvPr>
          <p:cNvSpPr txBox="1"/>
          <p:nvPr/>
        </p:nvSpPr>
        <p:spPr>
          <a:xfrm>
            <a:off x="0" y="6492875"/>
            <a:ext cx="12029048" cy="369332"/>
          </a:xfrm>
          <a:prstGeom prst="rect">
            <a:avLst/>
          </a:prstGeom>
          <a:noFill/>
        </p:spPr>
        <p:txBody>
          <a:bodyPr wrap="square" rtlCol="0">
            <a:spAutoFit/>
          </a:bodyPr>
          <a:lstStyle/>
          <a:p>
            <a:r>
              <a:rPr lang="en-US" dirty="0"/>
              <a:t>		</a:t>
            </a:r>
          </a:p>
        </p:txBody>
      </p:sp>
      <p:sp>
        <p:nvSpPr>
          <p:cNvPr id="3" name="Title 1">
            <a:extLst>
              <a:ext uri="{FF2B5EF4-FFF2-40B4-BE49-F238E27FC236}">
                <a16:creationId xmlns:a16="http://schemas.microsoft.com/office/drawing/2014/main" id="{66155951-885A-9B23-E0C2-9F7629A3F45D}"/>
              </a:ext>
            </a:extLst>
          </p:cNvPr>
          <p:cNvSpPr txBox="1">
            <a:spLocks/>
          </p:cNvSpPr>
          <p:nvPr/>
        </p:nvSpPr>
        <p:spPr>
          <a:xfrm>
            <a:off x="0" y="-12693"/>
            <a:ext cx="1238879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dirty="0">
                <a:latin typeface="Arial" panose="020B0604020202020204" pitchFamily="34" charset="0"/>
                <a:cs typeface="Arial" panose="020B0604020202020204" pitchFamily="34" charset="0"/>
              </a:rPr>
              <a:t>5. Cancer registries identify concerning trends over time</a:t>
            </a:r>
          </a:p>
        </p:txBody>
      </p:sp>
      <p:cxnSp>
        <p:nvCxnSpPr>
          <p:cNvPr id="7" name="Straight Connector 6">
            <a:extLst>
              <a:ext uri="{FF2B5EF4-FFF2-40B4-BE49-F238E27FC236}">
                <a16:creationId xmlns:a16="http://schemas.microsoft.com/office/drawing/2014/main" id="{6B845AFF-CB67-6EC5-1EA3-847087EBFBD9}"/>
              </a:ext>
            </a:extLst>
          </p:cNvPr>
          <p:cNvCxnSpPr/>
          <p:nvPr/>
        </p:nvCxnSpPr>
        <p:spPr>
          <a:xfrm>
            <a:off x="594360" y="1051560"/>
            <a:ext cx="11140440" cy="0"/>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8A967E4-FF36-9E25-E2AE-DAA297457AAA}"/>
              </a:ext>
            </a:extLst>
          </p:cNvPr>
          <p:cNvSpPr txBox="1"/>
          <p:nvPr/>
        </p:nvSpPr>
        <p:spPr>
          <a:xfrm>
            <a:off x="9585960" y="3427425"/>
            <a:ext cx="2148840" cy="915975"/>
          </a:xfrm>
          <a:prstGeom prst="rect">
            <a:avLst/>
          </a:prstGeom>
          <a:noFill/>
        </p:spPr>
        <p:txBody>
          <a:bodyPr wrap="square" rtlCol="0">
            <a:spAutoFit/>
          </a:bodyPr>
          <a:lstStyle/>
          <a:p>
            <a:endParaRPr lang="en-US" dirty="0"/>
          </a:p>
        </p:txBody>
      </p:sp>
      <p:sp>
        <p:nvSpPr>
          <p:cNvPr id="9" name="TextBox 8">
            <a:extLst>
              <a:ext uri="{FF2B5EF4-FFF2-40B4-BE49-F238E27FC236}">
                <a16:creationId xmlns:a16="http://schemas.microsoft.com/office/drawing/2014/main" id="{FFE9A7E1-7E6C-40D2-2819-B395D3C22E75}"/>
              </a:ext>
            </a:extLst>
          </p:cNvPr>
          <p:cNvSpPr txBox="1"/>
          <p:nvPr/>
        </p:nvSpPr>
        <p:spPr>
          <a:xfrm>
            <a:off x="9982200" y="2654906"/>
            <a:ext cx="1819836" cy="747994"/>
          </a:xfrm>
          <a:prstGeom prst="rect">
            <a:avLst/>
          </a:prstGeom>
          <a:noFill/>
          <a:ln w="38100">
            <a:solidFill>
              <a:srgbClr val="FF0000"/>
            </a:solidFill>
          </a:ln>
        </p:spPr>
        <p:txBody>
          <a:bodyPr wrap="square" rtlCol="0">
            <a:spAutoFit/>
          </a:bodyPr>
          <a:lstStyle/>
          <a:p>
            <a:endParaRPr lang="en-US" dirty="0"/>
          </a:p>
        </p:txBody>
      </p:sp>
      <p:sp>
        <p:nvSpPr>
          <p:cNvPr id="6" name="TextBox 5">
            <a:extLst>
              <a:ext uri="{FF2B5EF4-FFF2-40B4-BE49-F238E27FC236}">
                <a16:creationId xmlns:a16="http://schemas.microsoft.com/office/drawing/2014/main" id="{1A4EEA11-0A75-AC6D-BFC8-E0AF69F63264}"/>
              </a:ext>
            </a:extLst>
          </p:cNvPr>
          <p:cNvSpPr txBox="1"/>
          <p:nvPr/>
        </p:nvSpPr>
        <p:spPr>
          <a:xfrm>
            <a:off x="-1" y="6492875"/>
            <a:ext cx="8784771" cy="369332"/>
          </a:xfrm>
          <a:prstGeom prst="rect">
            <a:avLst/>
          </a:prstGeom>
          <a:noFill/>
        </p:spPr>
        <p:txBody>
          <a:bodyPr wrap="square">
            <a:spAutoFit/>
          </a:bodyPr>
          <a:lstStyle/>
          <a:p>
            <a:r>
              <a:rPr lang="en-US" dirty="0">
                <a:latin typeface="system-ui"/>
              </a:rPr>
              <a:t>Abboud et al. Cancers. 2025;17(9):1500                                     https://</a:t>
            </a:r>
            <a:r>
              <a:rPr lang="en-US" dirty="0" err="1">
                <a:latin typeface="system-ui"/>
              </a:rPr>
              <a:t>coloncfr.org</a:t>
            </a:r>
            <a:r>
              <a:rPr lang="en-US" dirty="0">
                <a:latin typeface="system-ui"/>
              </a:rPr>
              <a:t>/</a:t>
            </a:r>
            <a:endParaRPr lang="en-US" b="0" i="0" dirty="0">
              <a:effectLst/>
              <a:latin typeface="system-ui"/>
            </a:endParaRPr>
          </a:p>
        </p:txBody>
      </p:sp>
      <p:cxnSp>
        <p:nvCxnSpPr>
          <p:cNvPr id="11" name="Straight Connector 10">
            <a:extLst>
              <a:ext uri="{FF2B5EF4-FFF2-40B4-BE49-F238E27FC236}">
                <a16:creationId xmlns:a16="http://schemas.microsoft.com/office/drawing/2014/main" id="{653B6F27-3624-3E17-BB7C-BF1611531D58}"/>
              </a:ext>
            </a:extLst>
          </p:cNvPr>
          <p:cNvCxnSpPr>
            <a:cxnSpLocks/>
          </p:cNvCxnSpPr>
          <p:nvPr/>
        </p:nvCxnSpPr>
        <p:spPr>
          <a:xfrm>
            <a:off x="99060" y="6488668"/>
            <a:ext cx="10757362" cy="4207"/>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379235"/>
      </p:ext>
    </p:extLst>
  </p:cSld>
  <p:clrMapOvr>
    <a:masterClrMapping/>
  </p:clrMapOvr>
</p:sld>
</file>

<file path=ppt/theme/theme1.xml><?xml version="1.0" encoding="utf-8"?>
<a:theme xmlns:a="http://schemas.openxmlformats.org/drawingml/2006/main" name="Custom">
  <a:themeElements>
    <a:clrScheme name="hartford">
      <a:dk1>
        <a:srgbClr val="000000"/>
      </a:dk1>
      <a:lt1>
        <a:srgbClr val="FFFFFF"/>
      </a:lt1>
      <a:dk2>
        <a:srgbClr val="E4E4E4"/>
      </a:dk2>
      <a:lt2>
        <a:srgbClr val="8A9EA5"/>
      </a:lt2>
      <a:accent1>
        <a:srgbClr val="EFCEA0"/>
      </a:accent1>
      <a:accent2>
        <a:srgbClr val="B6BCB5"/>
      </a:accent2>
      <a:accent3>
        <a:srgbClr val="B7C9CC"/>
      </a:accent3>
      <a:accent4>
        <a:srgbClr val="BA9CA1"/>
      </a:accent4>
      <a:accent5>
        <a:srgbClr val="D9B09C"/>
      </a:accent5>
      <a:accent6>
        <a:srgbClr val="CAA979"/>
      </a:accent6>
      <a:hlink>
        <a:srgbClr val="5F7E86"/>
      </a:hlink>
      <a:folHlink>
        <a:srgbClr val="BB8F5A"/>
      </a:folHlink>
    </a:clrScheme>
    <a:fontScheme name="Custom 175">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78853419_Win32_SL_V5" id="{958D2C9E-948D-4354-BF9D-DF8AE3C2B240}" vid="{22D4A967-05D2-4D72-8594-54CFF341483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072c50e0-8703-4ba3-a769-0bf19b045c6e" xsi:nil="true"/>
    <MediaServiceKeyPoints xmlns="b4000270-dc97-450e-a281-8f7fe4011248" xsi:nil="true"/>
    <lcf76f155ced4ddcb4097134ff3c332f xmlns="b4000270-dc97-450e-a281-8f7fe4011248">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93B780E4047DA4997A596367227E2CA" ma:contentTypeVersion="17" ma:contentTypeDescription="Create a new document." ma:contentTypeScope="" ma:versionID="9744770bf47e4ac1696f2e8a42ceea44">
  <xsd:schema xmlns:xsd="http://www.w3.org/2001/XMLSchema" xmlns:xs="http://www.w3.org/2001/XMLSchema" xmlns:p="http://schemas.microsoft.com/office/2006/metadata/properties" xmlns:ns2="b4000270-dc97-450e-a281-8f7fe4011248" xmlns:ns3="072c50e0-8703-4ba3-a769-0bf19b045c6e" targetNamespace="http://schemas.microsoft.com/office/2006/metadata/properties" ma:root="true" ma:fieldsID="56fabd4c81c2a3382dceeed8c22df54d" ns2:_="" ns3:_="">
    <xsd:import namespace="b4000270-dc97-450e-a281-8f7fe4011248"/>
    <xsd:import namespace="072c50e0-8703-4ba3-a769-0bf19b045c6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ObjectDetectorVersions" minOccurs="0"/>
                <xsd:element ref="ns2:MediaServiceSearchProperties" minOccurs="0"/>
                <xsd:element ref="ns2:lcf76f155ced4ddcb4097134ff3c332f" minOccurs="0"/>
                <xsd:element ref="ns3:TaxCatchAll"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000270-dc97-450e-a281-8f7fe401124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ac2d8e1a-6090-4484-a713-add76c17eb2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72c50e0-8703-4ba3-a769-0bf19b045c6e"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8d8860b1-76f2-447a-ba96-28e8f10e9f1b}" ma:internalName="TaxCatchAll" ma:showField="CatchAllData" ma:web="072c50e0-8703-4ba3-a769-0bf19b045c6e">
      <xsd:complexType>
        <xsd:complexContent>
          <xsd:extension base="dms:MultiChoiceLookup">
            <xsd:sequence>
              <xsd:element name="Value" type="dms:Lookup" maxOccurs="unbounded" minOccurs="0" nillable="true"/>
            </xsd:sequence>
          </xsd:extension>
        </xsd:complexContent>
      </xsd:complexType>
    </xsd:element>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21FFAC0-05A2-416A-B06C-C248395482CF}">
  <ds:schemaRefs>
    <ds:schemaRef ds:uri="http://schemas.microsoft.com/sharepoint/v3/contenttype/forms"/>
  </ds:schemaRefs>
</ds:datastoreItem>
</file>

<file path=customXml/itemProps2.xml><?xml version="1.0" encoding="utf-8"?>
<ds:datastoreItem xmlns:ds="http://schemas.openxmlformats.org/officeDocument/2006/customXml" ds:itemID="{4F4B194E-8B30-4377-8C59-ECFB902D2A26}">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 ds:uri="072c50e0-8703-4ba3-a769-0bf19b045c6e"/>
    <ds:schemaRef ds:uri="b4000270-dc97-450e-a281-8f7fe4011248"/>
  </ds:schemaRefs>
</ds:datastoreItem>
</file>

<file path=customXml/itemProps3.xml><?xml version="1.0" encoding="utf-8"?>
<ds:datastoreItem xmlns:ds="http://schemas.openxmlformats.org/officeDocument/2006/customXml" ds:itemID="{2E66BC11-DEF2-4B55-81DE-984CB3254A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4000270-dc97-450e-a281-8f7fe4011248"/>
    <ds:schemaRef ds:uri="072c50e0-8703-4ba3-a769-0bf19b045c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{098E8A95-B71F-40F3-8853-2937D7AF2D4A}tf78853419_win32</Template>
  <TotalTime>9076</TotalTime>
  <Words>4022</Words>
  <Application>Microsoft Office PowerPoint</Application>
  <PresentationFormat>Widescreen</PresentationFormat>
  <Paragraphs>388</Paragraphs>
  <Slides>30</Slides>
  <Notes>30</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Custom</vt:lpstr>
      <vt:lpstr>PowerPoint Presentation</vt:lpstr>
      <vt:lpstr>PowerPoint Presentation</vt:lpstr>
      <vt:lpstr>2. Cancer registries are a cornerstone of cancer research</vt:lpstr>
      <vt:lpstr>2. Cancer registries are a cornerstone of cancer research</vt:lpstr>
      <vt:lpstr>3. Cancer registries provide data for many important studies</vt:lpstr>
      <vt:lpstr>3. Cancer registries provide data for many important studies</vt:lpstr>
      <vt:lpstr>4. Cancer registries provide data for many important public health interventions</vt:lpstr>
      <vt:lpstr>PowerPoint Presentation</vt:lpstr>
      <vt:lpstr>     Early-onset colorectal cancer is  increasing:  - in ages 45-54 by 0.7% per year - in ages 20-44 by 1.5% per year  And the Colon Cancer Family Registry, using cancer registry data has taught us a lot about inherited cancer syndromes &amp; early-onset cancer (&gt;700 published research papers) </vt:lpstr>
      <vt:lpstr>6. Cancer registries identify concerning patterns</vt:lpstr>
      <vt:lpstr>7. Cancer registries inform legislators            about cancer in their districts</vt:lpstr>
      <vt:lpstr>8. Cancer registries inform legislators           about concerning trends</vt:lpstr>
      <vt:lpstr>9. Cancer registries inform public policy</vt:lpstr>
      <vt:lpstr>10. Cancer registries provide data to investigate community cancer concerns</vt:lpstr>
      <vt:lpstr>10. Cancer registries provide data to investigate community cancer concerns</vt:lpstr>
      <vt:lpstr>11. Cancer registries identify people at greater risk from cancer</vt:lpstr>
      <vt:lpstr>PowerPoint Presentation</vt:lpstr>
      <vt:lpstr>  Tobacco causes at least 12 types of cancer  These cancer rates are very different on the east and west sides of the country  Tobacco-related cancer incidence has decreased significantly in 44 states</vt:lpstr>
      <vt:lpstr>13. Cancer registries help identify causes of cancer</vt:lpstr>
      <vt:lpstr>PowerPoint Presentation</vt:lpstr>
      <vt:lpstr>PowerPoint Presentation</vt:lpstr>
      <vt:lpstr>PowerPoint Presentation</vt:lpstr>
      <vt:lpstr>PowerPoint Presentation</vt:lpstr>
      <vt:lpstr>14. Cancer registries help understand how complex cancer is</vt:lpstr>
      <vt:lpstr>15. Cancer registry data is cited in key clinical guidelines</vt:lpstr>
      <vt:lpstr>15. Cancer registry data is cited in key clinical guidelines</vt:lpstr>
      <vt:lpstr>PowerPoint Presentation</vt:lpstr>
      <vt:lpstr>17. Cancer registries help plan for the future</vt:lpstr>
      <vt:lpstr>17. Cancer registries help plan for the future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Tyler Scott</dc:creator>
  <cp:lastModifiedBy>Judy Rees</cp:lastModifiedBy>
  <cp:revision>244</cp:revision>
  <cp:lastPrinted>2025-06-02T20:00:09Z</cp:lastPrinted>
  <dcterms:created xsi:type="dcterms:W3CDTF">2025-01-14T16:52:01Z</dcterms:created>
  <dcterms:modified xsi:type="dcterms:W3CDTF">2025-06-16T21:28:35Z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0x010100B93B780E4047DA4997A596367227E2CA</vt:lpwstr>
  </property>
</Properties>
</file>